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  <p:sldMasterId id="2147483720" r:id="rId8"/>
    <p:sldMasterId id="2147483724" r:id="rId9"/>
    <p:sldMasterId id="2147483731" r:id="rId10"/>
    <p:sldMasterId id="2147483743" r:id="rId11"/>
    <p:sldMasterId id="2147483756" r:id="rId12"/>
  </p:sldMasterIdLst>
  <p:notesMasterIdLst>
    <p:notesMasterId r:id="rId104"/>
  </p:notesMasterIdLst>
  <p:handoutMasterIdLst>
    <p:handoutMasterId r:id="rId105"/>
  </p:handoutMasterIdLst>
  <p:sldIdLst>
    <p:sldId id="258" r:id="rId13"/>
    <p:sldId id="4218" r:id="rId14"/>
    <p:sldId id="4625" r:id="rId15"/>
    <p:sldId id="4626" r:id="rId16"/>
    <p:sldId id="4767" r:id="rId17"/>
    <p:sldId id="4749" r:id="rId18"/>
    <p:sldId id="4629" r:id="rId19"/>
    <p:sldId id="4630" r:id="rId20"/>
    <p:sldId id="4631" r:id="rId21"/>
    <p:sldId id="4632" r:id="rId22"/>
    <p:sldId id="4768" r:id="rId23"/>
    <p:sldId id="4633" r:id="rId24"/>
    <p:sldId id="4634" r:id="rId25"/>
    <p:sldId id="4635" r:id="rId26"/>
    <p:sldId id="4637" r:id="rId27"/>
    <p:sldId id="4639" r:id="rId28"/>
    <p:sldId id="4640" r:id="rId29"/>
    <p:sldId id="4641" r:id="rId30"/>
    <p:sldId id="4642" r:id="rId31"/>
    <p:sldId id="4643" r:id="rId32"/>
    <p:sldId id="4644" r:id="rId33"/>
    <p:sldId id="4645" r:id="rId34"/>
    <p:sldId id="4646" r:id="rId35"/>
    <p:sldId id="4647" r:id="rId36"/>
    <p:sldId id="4713" r:id="rId37"/>
    <p:sldId id="4652" r:id="rId38"/>
    <p:sldId id="4653" r:id="rId39"/>
    <p:sldId id="4654" r:id="rId40"/>
    <p:sldId id="4655" r:id="rId41"/>
    <p:sldId id="4656" r:id="rId42"/>
    <p:sldId id="4657" r:id="rId43"/>
    <p:sldId id="4658" r:id="rId44"/>
    <p:sldId id="4659" r:id="rId45"/>
    <p:sldId id="4770" r:id="rId46"/>
    <p:sldId id="4724" r:id="rId47"/>
    <p:sldId id="4668" r:id="rId48"/>
    <p:sldId id="4725" r:id="rId49"/>
    <p:sldId id="4670" r:id="rId50"/>
    <p:sldId id="4726" r:id="rId51"/>
    <p:sldId id="4672" r:id="rId52"/>
    <p:sldId id="4673" r:id="rId53"/>
    <p:sldId id="4674" r:id="rId54"/>
    <p:sldId id="4744" r:id="rId55"/>
    <p:sldId id="4769" r:id="rId56"/>
    <p:sldId id="4763" r:id="rId57"/>
    <p:sldId id="4733" r:id="rId58"/>
    <p:sldId id="4711" r:id="rId59"/>
    <p:sldId id="4728" r:id="rId60"/>
    <p:sldId id="4727" r:id="rId61"/>
    <p:sldId id="4680" r:id="rId62"/>
    <p:sldId id="4681" r:id="rId63"/>
    <p:sldId id="4683" r:id="rId64"/>
    <p:sldId id="4685" r:id="rId65"/>
    <p:sldId id="4687" r:id="rId66"/>
    <p:sldId id="4688" r:id="rId67"/>
    <p:sldId id="4714" r:id="rId68"/>
    <p:sldId id="4715" r:id="rId69"/>
    <p:sldId id="4716" r:id="rId70"/>
    <p:sldId id="4717" r:id="rId71"/>
    <p:sldId id="4718" r:id="rId72"/>
    <p:sldId id="4696" r:id="rId73"/>
    <p:sldId id="4697" r:id="rId74"/>
    <p:sldId id="4719" r:id="rId75"/>
    <p:sldId id="4694" r:id="rId76"/>
    <p:sldId id="4771" r:id="rId77"/>
    <p:sldId id="4751" r:id="rId78"/>
    <p:sldId id="4752" r:id="rId79"/>
    <p:sldId id="4753" r:id="rId80"/>
    <p:sldId id="4754" r:id="rId81"/>
    <p:sldId id="4755" r:id="rId82"/>
    <p:sldId id="4756" r:id="rId83"/>
    <p:sldId id="4757" r:id="rId84"/>
    <p:sldId id="4758" r:id="rId85"/>
    <p:sldId id="4759" r:id="rId86"/>
    <p:sldId id="4760" r:id="rId87"/>
    <p:sldId id="4761" r:id="rId88"/>
    <p:sldId id="4762" r:id="rId89"/>
    <p:sldId id="4764" r:id="rId90"/>
    <p:sldId id="4766" r:id="rId91"/>
    <p:sldId id="4765" r:id="rId92"/>
    <p:sldId id="4741" r:id="rId93"/>
    <p:sldId id="4743" r:id="rId94"/>
    <p:sldId id="4746" r:id="rId95"/>
    <p:sldId id="4738" r:id="rId96"/>
    <p:sldId id="4739" r:id="rId97"/>
    <p:sldId id="4740" r:id="rId98"/>
    <p:sldId id="4731" r:id="rId99"/>
    <p:sldId id="4734" r:id="rId100"/>
    <p:sldId id="4702" r:id="rId101"/>
    <p:sldId id="4709" r:id="rId102"/>
    <p:sldId id="4520" r:id="rId103"/>
  </p:sldIdLst>
  <p:sldSz cx="12192000" cy="6858000"/>
  <p:notesSz cx="6797675" cy="9928225"/>
  <p:embeddedFontLst>
    <p:embeddedFont>
      <p:font typeface="Algerian" panose="04020705040A02060702" pitchFamily="82" charset="0"/>
      <p:regular r:id="rId106"/>
    </p:embeddedFont>
    <p:embeddedFont>
      <p:font typeface="Arial Narrow" panose="020B0606020202030204" pitchFamily="34" charset="0"/>
      <p:regular r:id="rId107"/>
      <p:bold r:id="rId108"/>
      <p:italic r:id="rId109"/>
      <p:boldItalic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Consolas" panose="020B0609020204030204" pitchFamily="49" charset="0"/>
      <p:regular r:id="rId115"/>
      <p:bold r:id="rId116"/>
      <p:italic r:id="rId117"/>
      <p:boldItalic r:id="rId118"/>
    </p:embeddedFont>
    <p:embeddedFont>
      <p:font typeface="Courier New Bold" panose="02070609020205020404" pitchFamily="49" charset="0"/>
      <p:bold r:id="rId119"/>
    </p:embeddedFont>
    <p:embeddedFont>
      <p:font typeface="Garamond" panose="02020404030301010803" pitchFamily="18" charset="0"/>
      <p:regular r:id="rId120"/>
      <p:bold r:id="rId121"/>
      <p:italic r:id="rId122"/>
    </p:embeddedFont>
    <p:embeddedFont>
      <p:font typeface="MS PGothic" panose="020B0600070205080204" pitchFamily="34" charset="-128"/>
      <p:regular r:id="rId123"/>
    </p:embeddedFont>
    <p:embeddedFont>
      <p:font typeface="MS PGothic" panose="020B0600070205080204" pitchFamily="34" charset="-128"/>
      <p:regular r:id="rId123"/>
    </p:embeddedFont>
    <p:embeddedFont>
      <p:font typeface="MS UI Gothic" panose="020B0600070205080204" pitchFamily="34" charset="-128"/>
      <p:regular r:id="rId124"/>
    </p:embeddedFont>
    <p:embeddedFont>
      <p:font typeface="Segoe UI" panose="020B0502040204020203" pitchFamily="34" charset="0"/>
      <p:regular r:id="rId125"/>
      <p:bold r:id="rId126"/>
      <p:italic r:id="rId127"/>
      <p:boldItalic r:id="rId128"/>
    </p:embeddedFont>
    <p:embeddedFont>
      <p:font typeface="Segoe UI Black" panose="020B0A02040204020203" pitchFamily="34" charset="0"/>
      <p:bold r:id="rId129"/>
      <p:boldItalic r:id="rId130"/>
    </p:embeddedFont>
    <p:embeddedFont>
      <p:font typeface="Times" panose="02020603050405020304" pitchFamily="18" charset="0"/>
      <p:regular r:id="rId131"/>
      <p:bold r:id="rId132"/>
      <p:italic r:id="rId133"/>
      <p:boldItalic r:id="rId134"/>
    </p:embeddedFont>
    <p:embeddedFont>
      <p:font typeface="Wingdings 2" panose="05020102010507070707" pitchFamily="18" charset="2"/>
      <p:regular r:id="rId135"/>
    </p:embeddedFont>
    <p:embeddedFont>
      <p:font typeface="等线" panose="02010600030101010101" pitchFamily="2" charset="-122"/>
      <p:regular r:id="rId136"/>
      <p:bold r:id="rId137"/>
    </p:embeddedFont>
    <p:embeddedFont>
      <p:font typeface="方正舒体" panose="02010601030101010101" pitchFamily="2" charset="-122"/>
      <p:regular r:id="rId138"/>
    </p:embeddedFont>
    <p:embeddedFont>
      <p:font typeface="黑体" panose="02010609060101010101" pitchFamily="49" charset="-122"/>
      <p:regular r:id="rId139"/>
    </p:embeddedFont>
    <p:embeddedFont>
      <p:font typeface="华文仿宋" panose="02010600040101010101" pitchFamily="2" charset="-122"/>
      <p:regular r:id="rId140"/>
    </p:embeddedFont>
    <p:embeddedFont>
      <p:font typeface="华文楷体" panose="02010600040101010101" pitchFamily="2" charset="-122"/>
      <p:regular r:id="rId141"/>
    </p:embeddedFont>
    <p:embeddedFont>
      <p:font typeface="华文细黑" panose="02010600040101010101" pitchFamily="2" charset="-122"/>
      <p:regular r:id="rId142"/>
    </p:embeddedFont>
    <p:embeddedFont>
      <p:font typeface="华文新魏" panose="02010800040101010101" pitchFamily="2" charset="-122"/>
      <p:regular r:id="rId143"/>
    </p:embeddedFont>
    <p:embeddedFont>
      <p:font typeface="书体坊兰亭体" panose="03000509000000000000" pitchFamily="65" charset="-122"/>
      <p:regular r:id="rId144"/>
    </p:embeddedFont>
    <p:embeddedFont>
      <p:font typeface="微软雅黑" panose="020B0503020204020204" pitchFamily="34" charset="-122"/>
      <p:regular r:id="rId145"/>
      <p:bold r:id="rId146"/>
    </p:embeddedFont>
    <p:embeddedFont>
      <p:font typeface="义启小楷书" panose="02010601030101010101" pitchFamily="2" charset="-128"/>
      <p:regular r:id="rId147"/>
    </p:embeddedFont>
  </p:embeddedFontLst>
  <p:custDataLst>
    <p:tags r:id="rId1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73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783B3"/>
    <a:srgbClr val="FA8C29"/>
    <a:srgbClr val="FF7C80"/>
    <a:srgbClr val="FFCC00"/>
    <a:srgbClr val="92D050"/>
    <a:srgbClr val="00B0F0"/>
    <a:srgbClr val="FFC000"/>
    <a:srgbClr val="CCFF66"/>
    <a:srgbClr val="36B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8" autoAdjust="0"/>
    <p:restoredTop sz="92714" autoAdjust="0"/>
  </p:normalViewPr>
  <p:slideViewPr>
    <p:cSldViewPr snapToGrid="0">
      <p:cViewPr>
        <p:scale>
          <a:sx n="50" d="100"/>
          <a:sy n="50" d="100"/>
        </p:scale>
        <p:origin x="978" y="1206"/>
      </p:cViewPr>
      <p:guideLst>
        <p:guide pos="416"/>
        <p:guide pos="7265"/>
        <p:guide orient="horz" pos="648"/>
        <p:guide orient="horz" pos="712"/>
        <p:guide orient="horz" pos="73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2.fntdata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63" Type="http://schemas.openxmlformats.org/officeDocument/2006/relationships/slide" Target="slides/slide51.xml"/><Relationship Id="rId84" Type="http://schemas.openxmlformats.org/officeDocument/2006/relationships/slide" Target="slides/slide72.xml"/><Relationship Id="rId138" Type="http://schemas.openxmlformats.org/officeDocument/2006/relationships/font" Target="fonts/font33.fntdata"/><Relationship Id="rId107" Type="http://schemas.openxmlformats.org/officeDocument/2006/relationships/font" Target="fonts/font2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53" Type="http://schemas.openxmlformats.org/officeDocument/2006/relationships/slide" Target="slides/slide41.xml"/><Relationship Id="rId74" Type="http://schemas.openxmlformats.org/officeDocument/2006/relationships/slide" Target="slides/slide62.xml"/><Relationship Id="rId128" Type="http://schemas.openxmlformats.org/officeDocument/2006/relationships/font" Target="fonts/font23.fntdata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134" Type="http://schemas.openxmlformats.org/officeDocument/2006/relationships/font" Target="fonts/font29.fntdata"/><Relationship Id="rId139" Type="http://schemas.openxmlformats.org/officeDocument/2006/relationships/font" Target="fonts/font34.fntdata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font" Target="fonts/font3.fntdata"/><Relationship Id="rId124" Type="http://schemas.openxmlformats.org/officeDocument/2006/relationships/font" Target="fonts/font19.fntdata"/><Relationship Id="rId129" Type="http://schemas.openxmlformats.org/officeDocument/2006/relationships/font" Target="fonts/font24.fntdata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40" Type="http://schemas.openxmlformats.org/officeDocument/2006/relationships/font" Target="fonts/font35.fntdata"/><Relationship Id="rId145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32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130" Type="http://schemas.openxmlformats.org/officeDocument/2006/relationships/font" Target="fonts/font25.fntdata"/><Relationship Id="rId135" Type="http://schemas.openxmlformats.org/officeDocument/2006/relationships/font" Target="fonts/font30.fntdata"/><Relationship Id="rId151" Type="http://schemas.openxmlformats.org/officeDocument/2006/relationships/theme" Target="theme/theme1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font" Target="fonts/font4.fntdata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notesMaster" Target="notesMasters/notesMaster1.xml"/><Relationship Id="rId120" Type="http://schemas.openxmlformats.org/officeDocument/2006/relationships/font" Target="fonts/font15.fntdata"/><Relationship Id="rId125" Type="http://schemas.openxmlformats.org/officeDocument/2006/relationships/font" Target="fonts/font20.fntdata"/><Relationship Id="rId141" Type="http://schemas.openxmlformats.org/officeDocument/2006/relationships/font" Target="fonts/font36.fntdata"/><Relationship Id="rId146" Type="http://schemas.openxmlformats.org/officeDocument/2006/relationships/font" Target="fonts/font41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131" Type="http://schemas.openxmlformats.org/officeDocument/2006/relationships/font" Target="fonts/font26.fntdata"/><Relationship Id="rId136" Type="http://schemas.openxmlformats.org/officeDocument/2006/relationships/font" Target="fonts/font31.fntdata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52" Type="http://schemas.openxmlformats.org/officeDocument/2006/relationships/tableStyles" Target="tableStyle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handoutMaster" Target="handoutMasters/handoutMaster1.xml"/><Relationship Id="rId126" Type="http://schemas.openxmlformats.org/officeDocument/2006/relationships/font" Target="fonts/font21.fntdata"/><Relationship Id="rId147" Type="http://schemas.openxmlformats.org/officeDocument/2006/relationships/font" Target="fonts/font42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font" Target="fonts/font16.fntdata"/><Relationship Id="rId142" Type="http://schemas.openxmlformats.org/officeDocument/2006/relationships/font" Target="fonts/font3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font" Target="fonts/font11.fntdata"/><Relationship Id="rId137" Type="http://schemas.openxmlformats.org/officeDocument/2006/relationships/font" Target="fonts/font32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font" Target="fonts/font6.fntdata"/><Relationship Id="rId132" Type="http://schemas.openxmlformats.org/officeDocument/2006/relationships/font" Target="fonts/font27.fntdata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font" Target="fonts/font1.fntdata"/><Relationship Id="rId127" Type="http://schemas.openxmlformats.org/officeDocument/2006/relationships/font" Target="fonts/font22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52" Type="http://schemas.openxmlformats.org/officeDocument/2006/relationships/slide" Target="slides/slide40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font" Target="fonts/font17.fntdata"/><Relationship Id="rId143" Type="http://schemas.openxmlformats.org/officeDocument/2006/relationships/font" Target="fonts/font38.fntdata"/><Relationship Id="rId148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4.xml"/><Relationship Id="rId47" Type="http://schemas.openxmlformats.org/officeDocument/2006/relationships/slide" Target="slides/slide35.xml"/><Relationship Id="rId68" Type="http://schemas.openxmlformats.org/officeDocument/2006/relationships/slide" Target="slides/slide56.xml"/><Relationship Id="rId89" Type="http://schemas.openxmlformats.org/officeDocument/2006/relationships/slide" Target="slides/slide77.xml"/><Relationship Id="rId112" Type="http://schemas.openxmlformats.org/officeDocument/2006/relationships/font" Target="fonts/font7.fntdata"/><Relationship Id="rId133" Type="http://schemas.openxmlformats.org/officeDocument/2006/relationships/font" Target="fonts/font28.fntdata"/><Relationship Id="rId16" Type="http://schemas.openxmlformats.org/officeDocument/2006/relationships/slide" Target="slides/slide4.xml"/><Relationship Id="rId37" Type="http://schemas.openxmlformats.org/officeDocument/2006/relationships/slide" Target="slides/slide25.xml"/><Relationship Id="rId58" Type="http://schemas.openxmlformats.org/officeDocument/2006/relationships/slide" Target="slides/slide46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font" Target="fonts/font18.fntdata"/><Relationship Id="rId144" Type="http://schemas.openxmlformats.org/officeDocument/2006/relationships/font" Target="fonts/font39.fntdata"/><Relationship Id="rId90" Type="http://schemas.openxmlformats.org/officeDocument/2006/relationships/slide" Target="slides/slide7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5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02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  <p:extLst>
      <p:ext uri="{BB962C8B-B14F-4D97-AF65-F5344CB8AC3E}">
        <p14:creationId xmlns:p14="http://schemas.microsoft.com/office/powerpoint/2010/main" val="159938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46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1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6795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48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30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78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75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4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612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48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1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3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2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097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150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80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6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4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884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703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589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32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86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395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7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808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87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223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2437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1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532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2019/10/24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26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01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2019/10/24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8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subview/18536/18536.ht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31504" y="5733256"/>
            <a:ext cx="8501790" cy="838200"/>
          </a:xfrm>
          <a:ln/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862064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%eax</a:t>
              </a:r>
            </a:p>
          </p:txBody>
        </p:sp>
        <p:sp>
          <p:nvSpPr>
            <p:cNvPr id="27655" name="Rectangle 7"/>
            <p:cNvSpPr>
              <a:spLocks/>
            </p:cNvSpPr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%ebx</a:t>
              </a:r>
            </a:p>
          </p:txBody>
        </p:sp>
        <p:sp>
          <p:nvSpPr>
            <p:cNvPr id="27656" name="Rectangle 8"/>
            <p:cNvSpPr>
              <a:spLocks/>
            </p:cNvSpPr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%ecx</a:t>
              </a:r>
            </a:p>
          </p:txBody>
        </p:sp>
        <p:sp>
          <p:nvSpPr>
            <p:cNvPr id="27657" name="Rectangle 9"/>
            <p:cNvSpPr>
              <a:spLocks/>
            </p:cNvSpPr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%edx</a:t>
              </a:r>
            </a:p>
          </p:txBody>
        </p:sp>
        <p:sp>
          <p:nvSpPr>
            <p:cNvPr id="27658" name="Rectangle 10"/>
            <p:cNvSpPr>
              <a:spLocks/>
            </p:cNvSpPr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%esi</a:t>
              </a:r>
            </a:p>
          </p:txBody>
        </p: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%edi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%esp</a:t>
              </a: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2552700" y="54356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%ebp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%r8d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%r9d</a:t>
              </a:r>
            </a:p>
          </p:txBody>
        </p:sp>
        <p:sp>
          <p:nvSpPr>
            <p:cNvPr id="27664" name="Rectangle 16"/>
            <p:cNvSpPr>
              <a:spLocks/>
            </p:cNvSpPr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%r10d</a:t>
              </a: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%r11d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%r12d</a:t>
              </a:r>
            </a:p>
          </p:txBody>
        </p:sp>
        <p:sp>
          <p:nvSpPr>
            <p:cNvPr id="27667" name="Rectangle 19"/>
            <p:cNvSpPr>
              <a:spLocks/>
            </p:cNvSpPr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%r13d</a:t>
              </a:r>
            </a:p>
          </p:txBody>
        </p:sp>
        <p:sp>
          <p:nvSpPr>
            <p:cNvPr id="27668" name="Rectangle 20"/>
            <p:cNvSpPr>
              <a:spLocks/>
            </p:cNvSpPr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%r14d</a:t>
              </a: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%r15d</a:t>
              </a:r>
            </a:p>
          </p:txBody>
        </p:sp>
        <p:sp>
          <p:nvSpPr>
            <p:cNvPr id="27670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7671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7672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7675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7676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 Bold" charset="0"/>
                <a:ea typeface="微软雅黑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27682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27683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27684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charset="0"/>
                  <a:ea typeface="微软雅黑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79232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50050"/>
              </p:ext>
            </p:extLst>
          </p:nvPr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>
                  <a:extLst>
                    <a:ext uri="{9D8B030D-6E8A-4147-A177-3AD203B41FA5}">
                      <a16:colId xmlns:a16="http://schemas.microsoft.com/office/drawing/2014/main" val="4173100313"/>
                    </a:ext>
                  </a:extLst>
                </a:gridCol>
                <a:gridCol w="1548635">
                  <a:extLst>
                    <a:ext uri="{9D8B030D-6E8A-4147-A177-3AD203B41FA5}">
                      <a16:colId xmlns:a16="http://schemas.microsoft.com/office/drawing/2014/main" val="3601360032"/>
                    </a:ext>
                  </a:extLst>
                </a:gridCol>
                <a:gridCol w="1498135">
                  <a:extLst>
                    <a:ext uri="{9D8B030D-6E8A-4147-A177-3AD203B41FA5}">
                      <a16:colId xmlns:a16="http://schemas.microsoft.com/office/drawing/2014/main" val="3073949763"/>
                    </a:ext>
                  </a:extLst>
                </a:gridCol>
                <a:gridCol w="3514383">
                  <a:extLst>
                    <a:ext uri="{9D8B030D-6E8A-4147-A177-3AD203B41FA5}">
                      <a16:colId xmlns:a16="http://schemas.microsoft.com/office/drawing/2014/main" val="2517943081"/>
                    </a:ext>
                  </a:extLst>
                </a:gridCol>
                <a:gridCol w="3340359">
                  <a:extLst>
                    <a:ext uri="{9D8B030D-6E8A-4147-A177-3AD203B41FA5}">
                      <a16:colId xmlns:a16="http://schemas.microsoft.com/office/drawing/2014/main" val="3058686955"/>
                    </a:ext>
                  </a:extLst>
                </a:gridCol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34679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5600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4477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928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45358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20977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043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09436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1413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5866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8533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2484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3767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689772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5622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3317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0062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3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03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加法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+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400" b="1" dirty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/>
              <a:t>减法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–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        </a:t>
            </a:r>
            <a:r>
              <a:rPr lang="en-US" altLang="zh-CN" sz="2400" b="1" dirty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04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a = b + c + d - e;</a:t>
            </a:r>
          </a:p>
          <a:p>
            <a:pPr eaLnBrk="1" hangingPunct="1"/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$s1, 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$t0, 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sub $s0, $t0, 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4654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内存数据访问指令</a:t>
            </a:r>
            <a:r>
              <a:rPr lang="en-US" altLang="zh-CN"/>
              <a:t>lw sw lb sb lh sh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/>
              <a:t>读内存指令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g = h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   (in C)</a:t>
            </a:r>
          </a:p>
          <a:p>
            <a:pPr lvl="1" eaLnBrk="1" hangingPunct="1"/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$s1,$s2,$t0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eaLnBrk="1" hangingPunct="1"/>
            <a:r>
              <a:rPr lang="zh-CN" altLang="en-US" dirty="0"/>
              <a:t>变址寻址</a:t>
            </a:r>
            <a:endParaRPr lang="en-US" altLang="zh-CN" dirty="0"/>
          </a:p>
          <a:p>
            <a:pPr lvl="1"/>
            <a:r>
              <a:rPr lang="zh-CN" altLang="en-US" dirty="0"/>
              <a:t>基址寄存器 </a:t>
            </a:r>
            <a:r>
              <a:rPr lang="en-US" altLang="zh-CN" dirty="0"/>
              <a:t>+ </a:t>
            </a:r>
            <a:r>
              <a:rPr lang="zh-CN" altLang="en-US" dirty="0"/>
              <a:t>偏移量</a:t>
            </a:r>
            <a:endParaRPr lang="en-US" altLang="zh-CN" dirty="0"/>
          </a:p>
          <a:p>
            <a:pPr eaLnBrk="1" hangingPunct="1"/>
            <a:r>
              <a:rPr lang="zh-CN" altLang="en-US" dirty="0"/>
              <a:t>写内存指令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A[12] = h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endParaRPr lang="en-US" altLang="zh-CN" b="1" dirty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get A[8]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$t0,$s2,$t0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$t0,48($s3)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07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常数相加指令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g = g + 4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</a:t>
            </a:r>
            <a:r>
              <a:rPr lang="en-US" altLang="zh-CN" dirty="0">
                <a:ea typeface="MS PGothic" pitchFamily="34" charset="-128"/>
              </a:rPr>
              <a:t> (in C)</a:t>
            </a: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0($s3)</a:t>
            </a:r>
            <a:r>
              <a:rPr lang="en-US" altLang="zh-CN" b="1" dirty="0">
                <a:ea typeface="MS PGothic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$s1,$s1,$t0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立即数相加指令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$s3,$s3,4  </a:t>
            </a:r>
            <a:r>
              <a:rPr lang="en-US" altLang="zh-CN" b="1" dirty="0">
                <a:ea typeface="MS PGothic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$s3=$s3+4    </a:t>
            </a:r>
            <a:r>
              <a:rPr lang="en-US" altLang="zh-CN" dirty="0">
                <a:ea typeface="MS PGothic" pitchFamily="34" charset="-128"/>
              </a:rPr>
              <a:t>(in MIPS)</a:t>
            </a: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46877"/>
              </p:ext>
            </p:extLst>
          </p:nvPr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50" descr="j0312558">
            <a:extLst>
              <a:ext uri="{FF2B5EF4-FFF2-40B4-BE49-F238E27FC236}">
                <a16:creationId xmlns:a16="http://schemas.microsoft.com/office/drawing/2014/main" id="{0E8713A8-ED56-4717-9F1E-F87BD12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71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语言条件判断指令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等效</a:t>
            </a:r>
            <a:r>
              <a:rPr lang="en-US" altLang="zh-CN" dirty="0"/>
              <a:t>C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If 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=2;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L1:i=1;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319588" y="3886200"/>
            <a:ext cx="1368425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037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条件跳转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</a:p>
          <a:p>
            <a:pPr>
              <a:defRPr/>
            </a:pPr>
            <a:r>
              <a:rPr lang="zh-CN" altLang="en-US" dirty="0"/>
              <a:t>无条件跳转指令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itchFamily="-65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itchFamily="-65" charset="0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204183" y="2670298"/>
            <a:ext cx="3356952" cy="579957"/>
            <a:chOff x="747312" y="4732301"/>
            <a:chExt cx="1887609" cy="5799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为什么没有大于跳转指令？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29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5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移位指令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a=b&lt;&lt;2;   C</a:t>
            </a:r>
            <a:r>
              <a:rPr lang="zh-CN" altLang="en-US" b="1" dirty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#s1=s2&lt;&lt;2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#s1=s2&lt;&lt;s3</a:t>
            </a:r>
          </a:p>
          <a:p>
            <a:pPr>
              <a:defRPr/>
            </a:pPr>
            <a:r>
              <a:rPr lang="zh-CN" altLang="en-US" dirty="0"/>
              <a:t>逻辑运算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#t0=t1&amp;t2   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t0=t1&amp;100</a:t>
            </a: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5AE841-0465-4848-98C5-7FEAC3B79FF3}"/>
              </a:ext>
            </a:extLst>
          </p:cNvPr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2DF5D5A-CD82-4DBD-8C3A-6363C04567E8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452708-1347-468F-8DA8-A857B382F08F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1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pic>
        <p:nvPicPr>
          <p:cNvPr id="16" name="图片 15" descr="计算机学院logo-组合0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758696" y="5998957"/>
            <a:ext cx="1997758" cy="48471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9822" y="5350003"/>
            <a:ext cx="141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谭志虎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179822" y="393814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CF4877-1CD2-41D2-AD25-E0E0CCA8C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6581" y="1863284"/>
            <a:ext cx="4296880" cy="793906"/>
          </a:xfrm>
          <a:prstGeom prst="rect">
            <a:avLst/>
          </a:prstGeom>
        </p:spPr>
      </p:pic>
      <p:pic>
        <p:nvPicPr>
          <p:cNvPr id="19" name="Picture 31" descr="j02333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35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语言简单循环结构，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	do {</a:t>
            </a: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g = g + A[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];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} while (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!= h);</a:t>
            </a:r>
          </a:p>
          <a:p>
            <a:pPr algn="l">
              <a:defRPr/>
            </a:pPr>
            <a:r>
              <a:rPr lang="zh-CN" altLang="en-US" dirty="0"/>
              <a:t>重写代码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Loop:	g = g + A[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];</a:t>
            </a: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if (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!= h)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Loop;</a:t>
            </a:r>
          </a:p>
          <a:p>
            <a:pPr algn="l">
              <a:defRPr/>
            </a:pPr>
            <a:r>
              <a:rPr lang="zh-CN" altLang="en-US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88228"/>
              </p:ext>
            </p:extLst>
          </p:nvPr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6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: </a:t>
            </a:r>
            <a:r>
              <a:rPr lang="en-US" altLang="zh-CN" b="1" dirty="0" err="1">
                <a:latin typeface="Courier New" pitchFamily="-65" charset="0"/>
              </a:rPr>
              <a:t>sll</a:t>
            </a:r>
            <a:r>
              <a:rPr lang="en-US" altLang="zh-CN" b="1" dirty="0">
                <a:latin typeface="Courier New" pitchFamily="-65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lw</a:t>
            </a:r>
            <a:r>
              <a:rPr lang="en-US" altLang="zh-CN" b="1" dirty="0">
                <a:latin typeface="Courier New" pitchFamily="-65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>
                <a:latin typeface="Courier New" pitchFamily="-65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bne</a:t>
            </a:r>
            <a:r>
              <a:rPr lang="en-US" altLang="zh-CN" b="1" dirty="0">
                <a:latin typeface="Courier New" pitchFamily="-65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-65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-65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itchFamily="-65" charset="0"/>
              </a:rPr>
              <a:t> </a:t>
            </a:r>
            <a:r>
              <a:rPr lang="en-US" altLang="zh-CN" b="1" dirty="0" err="1">
                <a:latin typeface="Courier New" pitchFamily="-65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];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>
                <a:latin typeface="Courier New" pitchFamily="-65" charset="0"/>
              </a:rPr>
              <a:t>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>
                <a:latin typeface="Courier New" pitchFamily="-65" charset="0"/>
              </a:rPr>
              <a:t>) </a:t>
            </a:r>
            <a:r>
              <a:rPr lang="en-US" altLang="zh-CN" b="1" dirty="0" err="1">
                <a:latin typeface="Courier New" pitchFamily="-65" charset="0"/>
              </a:rPr>
              <a:t>goto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;</a:t>
            </a:r>
          </a:p>
          <a:p>
            <a:pPr algn="l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24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比较指令 </a:t>
            </a:r>
            <a:r>
              <a:rPr lang="en-US" altLang="zh-CN"/>
              <a:t>slt  slti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dirty="0"/>
              <a:t>MIPS</a:t>
            </a:r>
            <a:r>
              <a:rPr lang="zh-CN" altLang="en-US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</a:p>
          <a:p>
            <a:pPr algn="l"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3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algn="l">
              <a:defRPr/>
            </a:pP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If (g&lt;h) </a:t>
            </a:r>
            <a:r>
              <a:rPr lang="en-US" altLang="zh-CN" sz="2600" b="1" dirty="0" err="1">
                <a:solidFill>
                  <a:srgbClr val="7030A0"/>
                </a:solidFill>
                <a:latin typeface="Courier New"/>
                <a:cs typeface="Courier New"/>
              </a:rPr>
              <a:t>goto</a:t>
            </a: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 Less;    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g&lt;h</a:t>
            </a:r>
            <a:endParaRPr lang="en-US" altLang="zh-CN" sz="2400" b="1" i="1" dirty="0">
              <a:latin typeface="Courier New" pitchFamily="-65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$t0!=0 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Less: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latin typeface="Courier New" pitchFamily="-65" charset="0"/>
              </a:rPr>
              <a:t>blt</a:t>
            </a:r>
            <a:r>
              <a:rPr lang="en-US" altLang="zh-CN" sz="2400" b="1" dirty="0">
                <a:latin typeface="Courier New" pitchFamily="-65" charset="0"/>
              </a:rPr>
              <a:t> </a:t>
            </a:r>
            <a:r>
              <a:rPr lang="zh-CN" altLang="en-US" sz="2400" b="1" dirty="0">
                <a:latin typeface="Courier New" pitchFamily="-65" charset="0"/>
              </a:rPr>
              <a:t>伪指令 </a:t>
            </a:r>
            <a:r>
              <a:rPr lang="en-US" altLang="zh-CN" sz="2400" b="1" dirty="0">
                <a:latin typeface="Courier New" pitchFamily="-65" charset="0"/>
              </a:rPr>
              <a:t>(branch less than)</a:t>
            </a:r>
          </a:p>
          <a:p>
            <a:pPr marL="0" lvl="1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5D0B61-AAFD-4712-9362-2B6ED950AD90}"/>
              </a:ext>
            </a:extLst>
          </p:cNvPr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2CCF2A-585B-441C-A964-3ADD4C579FF7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405752-B0D7-4978-B7C4-9A42E03DB2F8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80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C</a:t>
            </a:r>
            <a:r>
              <a:rPr lang="zh-CN" altLang="en-US" sz="2800" dirty="0"/>
              <a:t>语言函数调用</a:t>
            </a:r>
            <a:endParaRPr lang="en-US" altLang="zh-CN" sz="2800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function(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MIPS</a:t>
            </a:r>
            <a:r>
              <a:rPr lang="zh-CN" altLang="en-US" sz="2800" dirty="0"/>
              <a:t>实现过程调用的机制</a:t>
            </a:r>
            <a:endParaRPr lang="en-US" altLang="zh-CN" sz="2800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itchFamily="-65" charset="0"/>
              </a:rPr>
              <a:t>$a0, $a1, $a2, $a3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itchFamily="-65" charset="0"/>
              </a:rPr>
              <a:t>$v0 $v1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itchFamily="-65" charset="0"/>
              </a:rPr>
              <a:t>      </a:t>
            </a:r>
            <a:r>
              <a:rPr lang="en-US" altLang="zh-CN" sz="2400" b="1" dirty="0">
                <a:latin typeface="Courier New" pitchFamily="-65" charset="0"/>
              </a:rPr>
              <a:t>$t0~$t9   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itchFamily="-65" charset="0"/>
              </a:rPr>
              <a:t> 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636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latin typeface="Courier New" pitchFamily="-65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x</a:t>
            </a:r>
            <a:r>
              <a:rPr lang="en-US" altLang="zh-CN" b="1" dirty="0">
                <a:latin typeface="Courier New" pitchFamily="-65" charset="0"/>
              </a:rPr>
              <a:t>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y</a:t>
            </a:r>
            <a:r>
              <a:rPr lang="en-US" altLang="zh-CN" b="1" dirty="0">
                <a:latin typeface="Courier New" pitchFamily="-65" charset="0"/>
              </a:rPr>
              <a:t>)</a:t>
            </a:r>
          </a:p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{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>
                <a:latin typeface="Courier New" pitchFamily="-65" charset="0"/>
              </a:rPr>
              <a:t>; }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1000 </a:t>
            </a:r>
            <a:r>
              <a:rPr lang="en-US" altLang="zh-CN" b="1" dirty="0">
                <a:latin typeface="Courier New"/>
                <a:cs typeface="Courier New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$a0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x =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US" altLang="zh-CN" b="1" dirty="0">
                <a:latin typeface="Courier New"/>
                <a:cs typeface="Courier New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1004</a:t>
            </a:r>
            <a:r>
              <a:rPr lang="en-US" altLang="zh-CN" b="1" dirty="0">
                <a:latin typeface="Courier New"/>
                <a:cs typeface="Courier New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$a1</a:t>
            </a:r>
            <a:r>
              <a:rPr lang="en-US" altLang="zh-CN" b="1" dirty="0">
                <a:latin typeface="Courier New"/>
                <a:cs typeface="Courier New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1008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1012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sum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1016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…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2000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2004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jr</a:t>
            </a:r>
            <a:r>
              <a:rPr lang="en-US" altLang="zh-CN" b="1" dirty="0"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latin typeface="Courier New"/>
                <a:cs typeface="Courier New"/>
              </a:rPr>
              <a:t>ra</a:t>
            </a:r>
            <a:r>
              <a:rPr lang="en-US" altLang="zh-CN" b="1" dirty="0">
                <a:latin typeface="Courier New"/>
                <a:cs typeface="Courier New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1008 jal sum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10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jal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Label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# jump and link</a:t>
            </a: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=PC+4; 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#save next instruction address</a:t>
            </a:r>
            <a:r>
              <a:rPr lang="en-US" altLang="zh-CN" sz="2400" b="1" dirty="0">
                <a:latin typeface="Courier New"/>
                <a:cs typeface="Courier New"/>
              </a:rPr>
              <a:t> </a:t>
            </a: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34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其它被复用的寄存器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也存在同样的问题，这是寄存器传参的弊端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906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$a1, 0($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$a1, 0($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</a:p>
        </p:txBody>
      </p:sp>
    </p:spTree>
    <p:extLst>
      <p:ext uri="{BB962C8B-B14F-4D97-AF65-F5344CB8AC3E}">
        <p14:creationId xmlns:p14="http://schemas.microsoft.com/office/powerpoint/2010/main" val="149450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dirty="0"/>
              <a:t>调用者（</a:t>
            </a:r>
            <a:r>
              <a:rPr lang="en-US" altLang="zh-CN" sz="2400" dirty="0"/>
              <a:t>caller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准备函数参数，跳转到被调用者子程序</a:t>
            </a:r>
            <a:endParaRPr lang="en-US" altLang="zh-CN" sz="2200" dirty="0"/>
          </a:p>
          <a:p>
            <a:pPr lvl="1"/>
            <a:r>
              <a:rPr lang="zh-CN" altLang="en-US" sz="2400" dirty="0"/>
              <a:t>被调用者（</a:t>
            </a:r>
            <a:r>
              <a:rPr lang="en-US" altLang="zh-CN" sz="2400" dirty="0" err="1"/>
              <a:t>callee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6141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MIPS</a:t>
            </a:r>
            <a:r>
              <a:rPr lang="zh-CN" altLang="en-US" b="1" dirty="0">
                <a:solidFill>
                  <a:srgbClr val="C00000"/>
                </a:solidFill>
              </a:rPr>
              <a:t>指令系统</a:t>
            </a:r>
            <a:endParaRPr lang="en-US" altLang="zh-CN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指令系统概述</a:t>
            </a:r>
            <a:endParaRPr lang="zh-CN" altLang="en-US" b="1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19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635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dirty="0"/>
              <a:t>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调用者负责根据需要保存现场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被调用过程可直接使用，不用压栈。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$t0~$t9</a:t>
            </a:r>
          </a:p>
          <a:p>
            <a:pPr>
              <a:spcBef>
                <a:spcPct val="25000"/>
              </a:spcBef>
            </a:pPr>
            <a:r>
              <a:rPr lang="zh-CN" altLang="en-US" dirty="0"/>
              <a:t>被调用者保存寄存器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被调用者负责根据需要保存现场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为减少开销，每个过程应优先使用哪些寄存器</a:t>
            </a:r>
            <a:r>
              <a:rPr lang="zh-CN" altLang="en-US" sz="2000" dirty="0">
                <a:solidFill>
                  <a:srgbClr val="0000FF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4646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dirty="0"/>
              <a:t>Linux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dirty="0"/>
              <a:t>Windows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941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描述应用程序和操作系统之间，应用和库之间，或应用各部分间的接口</a:t>
            </a:r>
            <a:endParaRPr lang="en-US" altLang="zh-CN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</a:p>
          <a:p>
            <a:pPr lvl="1"/>
            <a:r>
              <a:rPr lang="zh-CN" altLang="en-US" sz="2400" dirty="0">
                <a:hlinkClick r:id="rId2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</a:p>
          <a:p>
            <a:pPr lvl="1"/>
            <a:r>
              <a:rPr lang="zh-CN" altLang="en-US" sz="2400" dirty="0">
                <a:hlinkClick r:id="rId3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4"/>
              </a:rPr>
              <a:t>二进制</a:t>
            </a:r>
            <a:r>
              <a:rPr lang="zh-CN" altLang="en-US" sz="2400" dirty="0"/>
              <a:t>格式、程序库等等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192344" y="6237312"/>
            <a:ext cx="1015008" cy="476250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0" i="1" dirty="0">
                <a:solidFill>
                  <a:srgbClr val="0D7157"/>
                </a:solidFill>
                <a:ea typeface="华文细黑" pitchFamily="2" charset="-122"/>
              </a:rPr>
              <a:t> -</a:t>
            </a:r>
            <a:fld id="{FFD3C42A-AC01-43C6-9532-DCB85741BFF4}" type="slidenum">
              <a:rPr lang="en-US" altLang="zh-CN" sz="1400" b="0" i="1">
                <a:solidFill>
                  <a:srgbClr val="0D7157"/>
                </a:solidFill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r>
              <a:rPr lang="en-US" altLang="zh-CN" sz="1400" b="0" i="1" dirty="0">
                <a:solidFill>
                  <a:srgbClr val="0D7157"/>
                </a:solidFill>
                <a:ea typeface="华文细黑" pitchFamily="2" charset="-122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21898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运算指令</a:t>
            </a:r>
            <a:endParaRPr lang="en-US" altLang="zh-CN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分支指令</a:t>
            </a:r>
            <a:endParaRPr lang="en-US" altLang="zh-CN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dirty="0"/>
              <a:t>访存指令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 err="1"/>
              <a:t>lw</a:t>
            </a:r>
            <a:r>
              <a:rPr lang="en-US" altLang="zh-CN" dirty="0"/>
              <a:t>,,</a:t>
            </a:r>
            <a:r>
              <a:rPr lang="en-US" altLang="zh-CN" dirty="0" err="1"/>
              <a:t>lh,lb,sw,sh,sb</a:t>
            </a:r>
            <a:endParaRPr lang="en-US" altLang="zh-CN" dirty="0"/>
          </a:p>
          <a:p>
            <a:r>
              <a:rPr lang="zh-CN" altLang="en-US" dirty="0"/>
              <a:t>系统指令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392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 eaLnBrk="1" hangingPunct="1"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171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dirty="0"/>
              <a:t>机器指令（指令）</a:t>
            </a:r>
          </a:p>
          <a:p>
            <a:pPr lvl="1" algn="just" eaLnBrk="1" hangingPunct="1"/>
            <a:r>
              <a:rPr lang="zh-CN" altLang="en-US" sz="2200" dirty="0">
                <a:latin typeface="华文新魏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itchFamily="2" charset="-122"/>
            </a:endParaRPr>
          </a:p>
          <a:p>
            <a:pPr algn="just" eaLnBrk="1" hangingPunct="1"/>
            <a:r>
              <a:rPr lang="zh-CN" altLang="en-US" dirty="0"/>
              <a:t>指令系统（指令集）</a:t>
            </a:r>
          </a:p>
          <a:p>
            <a:pPr lvl="1"/>
            <a:r>
              <a:rPr lang="zh-CN" altLang="en-US" sz="2200" dirty="0">
                <a:latin typeface="华文新魏" pitchFamily="2" charset="-122"/>
              </a:rPr>
              <a:t> 一台计算机中所有机器指令的集合</a:t>
            </a:r>
          </a:p>
          <a:p>
            <a:pPr eaLnBrk="1" hangingPunct="1"/>
            <a:r>
              <a:rPr lang="zh-CN" altLang="en-US" sz="2600" dirty="0"/>
              <a:t>系列机</a:t>
            </a:r>
            <a:endParaRPr lang="en-US" altLang="zh-CN" sz="2600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</a:p>
          <a:p>
            <a:pPr lvl="1" eaLnBrk="1" hangingPunct="1"/>
            <a:r>
              <a:rPr lang="zh-CN" altLang="en-US" sz="2200" dirty="0"/>
              <a:t>解决软件兼容的问题</a:t>
            </a:r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58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837456D-A447-4E46-9E55-042440EB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2176CF-02B0-4713-879B-1B0C7598BA45}"/>
                </a:ext>
              </a:extLst>
            </p:cNvPr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21ABEA-194B-4C36-9148-7395F942674B}"/>
                </a:ext>
              </a:extLst>
            </p:cNvPr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6DBFE0E-42E2-4B2D-AAFC-EA4BBE483D25}"/>
                </a:ext>
              </a:extLst>
            </p:cNvPr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ED7BC20-F9E9-46C7-B74E-D1B9D280CF02}"/>
                </a:ext>
              </a:extLst>
            </p:cNvPr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34812A-2254-4AD0-85C2-D88ED8672C61}"/>
                </a:ext>
              </a:extLst>
            </p:cNvPr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71FFC90-1654-46A9-A939-DA04CC88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4A816-9762-4E17-A9A0-F048A064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8D87C-1A8A-4B28-B2C9-C9EFBA69D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189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 MIPS)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995A7-FDD5-4F6A-A54E-059BB562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0F3C220-BDCA-4CBE-81FA-9705B8AF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Assembler(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B0757733-AB4D-4828-9A53-D23DE777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08A03FE-FE26-4137-BECC-67576861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315C97D-A030-4A70-BBD5-2697B03B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0000 1001 1100 0110 1010 1111 0101 1000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1010 1111 0101 1000 0000 1001 1100 0110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1100 0110 1010 1111 0101 1000 0000 1001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charset="-122"/>
              </a:rPr>
              <a:t>0101 1000 0000 1001 1100 0110 1010 1111 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4($2)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4($2)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BFE769A-ABD2-4870-8DAA-35537193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temp = v[k];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v[k] = v[k+1];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v[k+1] = temp;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6219D45-9E9E-4762-85D0-03DFE35132A4}"/>
              </a:ext>
            </a:extLst>
          </p:cNvPr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FA9DFF-5335-4165-8342-876FE39FBAFA}"/>
              </a:ext>
            </a:extLst>
          </p:cNvPr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F9AC042-17B0-4CAA-BE48-0C1338D729DE}"/>
              </a:ext>
            </a:extLst>
          </p:cNvPr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2D8972-7D3D-4F92-8016-780414B2AF44}"/>
              </a:ext>
            </a:extLst>
          </p:cNvPr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00B121-0839-4E63-B13E-239D44660A91}"/>
              </a:ext>
            </a:extLst>
          </p:cNvPr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8CC40A6-BB04-454F-9584-4EDFDF6D0430}"/>
              </a:ext>
            </a:extLst>
          </p:cNvPr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lIns="60207" tIns="24083" rIns="60207" bIns="24083">
            <a:spAutoFit/>
          </a:bodyPr>
          <a:lstStyle/>
          <a:p>
            <a:pPr marL="325103" indent="-325103" defTabSz="433471">
              <a:lnSpc>
                <a:spcPct val="105000"/>
              </a:lnSpc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使用布尔代数和真值表</a:t>
            </a:r>
          </a:p>
        </p:txBody>
      </p:sp>
      <p:graphicFrame>
        <p:nvGraphicFramePr>
          <p:cNvPr id="36" name="Object 3">
            <a:extLst>
              <a:ext uri="{FF2B5EF4-FFF2-40B4-BE49-F238E27FC236}">
                <a16:creationId xmlns:a16="http://schemas.microsoft.com/office/drawing/2014/main" id="{B314D3AB-9CBA-477C-A17A-C8115841172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r:id="rId3" imgW="3492063" imgH="2400000" progId="">
                  <p:embed/>
                </p:oleObj>
              </mc:Choice>
              <mc:Fallback>
                <p:oleObj r:id="rId3" imgW="3492063" imgH="2400000" progId="">
                  <p:embed/>
                  <p:pic>
                    <p:nvPicPr>
                      <p:cNvPr id="36" name="Object 3">
                        <a:extLst>
                          <a:ext uri="{FF2B5EF4-FFF2-40B4-BE49-F238E27FC236}">
                            <a16:creationId xmlns:a16="http://schemas.microsoft.com/office/drawing/2014/main" id="{B314D3AB-9CBA-477C-A17A-C8115841172F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>
            <a:extLst>
              <a:ext uri="{FF2B5EF4-FFF2-40B4-BE49-F238E27FC236}">
                <a16:creationId xmlns:a16="http://schemas.microsoft.com/office/drawing/2014/main" id="{43FE5659-133B-46B0-99CF-8D56703A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4DF99A-D112-48AF-94CD-F5C7BA0455C3}"/>
              </a:ext>
            </a:extLst>
          </p:cNvPr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7F1BA91-01B0-4350-9203-680F676B5603}"/>
              </a:ext>
            </a:extLst>
          </p:cNvPr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>
            <a:extLst>
              <a:ext uri="{FF2B5EF4-FFF2-40B4-BE49-F238E27FC236}">
                <a16:creationId xmlns:a16="http://schemas.microsoft.com/office/drawing/2014/main" id="{3927A4CB-DF23-47C0-AD19-0CFF791F3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解释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B27ECB0-F2F0-4E1F-B7A0-A8A1F3FC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340A0A1-D2D8-4BE9-8119-7C3078C69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8B5DB-D621-4601-AF5A-E394E65C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(MIPS) </a:t>
            </a: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Software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Hardware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=1,Branch=Jump=0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=00110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……</a:t>
            </a: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itchFamily="2" charset="-122"/>
              </a:rPr>
              <a:t>计的依据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软件设计的基础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硬件和软件间的界面</a:t>
            </a:r>
            <a:endParaRPr lang="en-US" altLang="zh-CN" sz="2400" dirty="0">
              <a:latin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itchFamily="2" charset="-122"/>
              </a:rPr>
              <a:t>直接影响计算机系统性能</a:t>
            </a:r>
            <a:endParaRPr lang="en-US" altLang="zh-CN" sz="24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68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完备性：指令丰富，功能齐全，使用方便</a:t>
            </a:r>
          </a:p>
          <a:p>
            <a:r>
              <a:rPr lang="zh-CN" altLang="en-US" dirty="0"/>
              <a:t>有效性：程序占空间小，执行速度快</a:t>
            </a:r>
          </a:p>
          <a:p>
            <a:r>
              <a:rPr lang="zh-CN" altLang="en-US" dirty="0"/>
              <a:t>规整性：</a:t>
            </a:r>
          </a:p>
          <a:p>
            <a:pPr lvl="1"/>
            <a:r>
              <a:rPr lang="zh-CN" altLang="en-US" sz="2400" dirty="0"/>
              <a:t>对称性  （对不同寻址方式的支持）</a:t>
            </a:r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一致性  （指令长度和数据长度的一 致性）</a:t>
            </a:r>
          </a:p>
          <a:p>
            <a:r>
              <a:rPr lang="zh-CN" altLang="en-US" dirty="0"/>
              <a:t>兼容性：系列机软件向上兼容</a:t>
            </a:r>
          </a:p>
        </p:txBody>
      </p:sp>
    </p:spTree>
    <p:extLst>
      <p:ext uri="{BB962C8B-B14F-4D97-AF65-F5344CB8AC3E}">
        <p14:creationId xmlns:p14="http://schemas.microsoft.com/office/powerpoint/2010/main" val="2598053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57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</a:t>
            </a:r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</a:t>
            </a:r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</a:t>
            </a:r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方便硬件设计，方便编译器实现，性能更优，成本功耗更低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/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6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830638" y="5195664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7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4805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uiExpand="1" animBg="1"/>
      <p:bldP spid="11" grpId="0" uiExpan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zh-CN" altLang="en-US" dirty="0">
                <a:solidFill>
                  <a:srgbClr val="0000FF"/>
                </a:solidFill>
              </a:rPr>
              <a:t>⌈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⌉</a:t>
            </a:r>
            <a:endParaRPr lang="zh-CN" altLang="en-US" sz="2400" b="1" kern="12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>
              <a:grpSpLocks/>
            </p:cNvGrpSpPr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/>
                    <a:ea typeface="微软雅黑"/>
                  </a:rPr>
                  <a:t>寻址方式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352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</a:p>
          <a:p>
            <a:pPr algn="l"/>
            <a:r>
              <a:rPr lang="en-US" altLang="zh-CN" sz="2400" dirty="0"/>
              <a:t>2</a:t>
            </a:r>
            <a:r>
              <a:rPr lang="en-US" altLang="zh-CN" sz="2400" baseline="3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为多余状态，可用于表示其他类型指令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OP(8)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8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A(6)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/>
                  <a:ea typeface="微软雅黑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98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1. </a:t>
            </a:r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，指令单字长单地址，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OP(7)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A(7)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Mode(2)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25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指令分类方法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600" dirty="0">
                <a:latin typeface="华文新魏" pitchFamily="2" charset="-122"/>
              </a:rPr>
              <a:t>按计算机系统的层次结构分类</a:t>
            </a:r>
            <a:endParaRPr lang="en-US" altLang="zh-CN" sz="2600" dirty="0">
              <a:latin typeface="华文新魏" pitchFamily="2" charset="-122"/>
            </a:endParaRPr>
          </a:p>
          <a:p>
            <a:pPr lvl="1" eaLnBrk="1" hangingPunct="1"/>
            <a:r>
              <a:rPr lang="zh-CN" altLang="en-US" dirty="0"/>
              <a:t>微指令、机器指令、宏指令</a:t>
            </a:r>
          </a:p>
          <a:p>
            <a:pPr eaLnBrk="1" hangingPunct="1"/>
            <a:r>
              <a:rPr lang="zh-CN" altLang="en-US" sz="2600" dirty="0"/>
              <a:t>按操作数物理位置分类</a:t>
            </a:r>
            <a:endParaRPr lang="en-US" altLang="zh-CN" sz="2600" dirty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）型、寄存器－寄存器（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）型、寄存器－存储器（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latin typeface="华文新魏" pitchFamily="2" charset="-122"/>
              </a:rPr>
              <a:t>按指令长度分类</a:t>
            </a:r>
            <a:endParaRPr lang="en-US" altLang="zh-CN" dirty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zh-CN" altLang="en-US" dirty="0"/>
              <a:t>定长指令，变长指令</a:t>
            </a:r>
          </a:p>
          <a:p>
            <a:pPr eaLnBrk="1" hangingPunct="1"/>
            <a:r>
              <a:rPr lang="zh-CN" altLang="en-US" sz="2600" dirty="0">
                <a:latin typeface="华文新魏" pitchFamily="2" charset="-122"/>
              </a:rPr>
              <a:t>按操作数个数分类</a:t>
            </a:r>
            <a:endParaRPr lang="en-US" altLang="zh-CN" sz="2600" dirty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四地址、三地址、二地址、单地址、零地址</a:t>
            </a:r>
            <a:endParaRPr lang="en-US" altLang="zh-CN" dirty="0"/>
          </a:p>
          <a:p>
            <a:r>
              <a:rPr lang="zh-CN" altLang="en-US" dirty="0">
                <a:latin typeface="华文新魏" pitchFamily="2" charset="-122"/>
              </a:rPr>
              <a:t>按指令功能分类</a:t>
            </a:r>
            <a:endParaRPr lang="en-US" altLang="zh-CN" dirty="0">
              <a:latin typeface="华文新魏" pitchFamily="2" charset="-122"/>
            </a:endParaRPr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941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按指令字长度分类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itchFamily="2" charset="-122"/>
              </a:rPr>
              <a:t>指令字长度：</a:t>
            </a:r>
            <a:r>
              <a:rPr lang="zh-CN" altLang="en-US" dirty="0">
                <a:latin typeface="华文新魏" pitchFamily="2" charset="-122"/>
              </a:rPr>
              <a:t>指令中包含二进制代码的位数</a:t>
            </a:r>
          </a:p>
          <a:p>
            <a:pPr eaLnBrk="1" hangingPunct="1"/>
            <a:r>
              <a:rPr lang="zh-CN" altLang="en-US" dirty="0">
                <a:latin typeface="华文新魏" pitchFamily="2" charset="-122"/>
              </a:rPr>
              <a:t>字长与机器字的长度有关</a:t>
            </a:r>
            <a:r>
              <a:rPr lang="en-US" altLang="zh-CN" dirty="0">
                <a:latin typeface="华文新魏" pitchFamily="2" charset="-122"/>
              </a:rPr>
              <a:t>:   </a:t>
            </a:r>
            <a:r>
              <a:rPr lang="zh-CN" altLang="en-US" b="1" dirty="0">
                <a:latin typeface="华文新魏" pitchFamily="2" charset="-122"/>
              </a:rPr>
              <a:t>单字长，双字长，半字长</a:t>
            </a:r>
            <a:endParaRPr lang="zh-CN" altLang="en-US" dirty="0">
              <a:latin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</a:rPr>
              <a:t>指令字越长，地址码长度越长，可直接寻址空间越大</a:t>
            </a:r>
          </a:p>
          <a:p>
            <a:pPr lvl="1" eaLnBrk="1" hangingPunct="1"/>
            <a:r>
              <a:rPr lang="zh-CN" altLang="en-US" sz="2400" dirty="0">
                <a:latin typeface="华文新魏" pitchFamily="2" charset="-122"/>
              </a:rPr>
              <a:t>指令字越长，占用空间越大，取指令越慢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等长指令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</a:p>
          <a:p>
            <a:pPr eaLnBrk="1" hangingPunct="1"/>
            <a:r>
              <a:rPr lang="zh-CN" altLang="en-US" b="1" dirty="0">
                <a:latin typeface="华文新魏" pitchFamily="2" charset="-122"/>
              </a:rPr>
              <a:t>变长指令</a:t>
            </a:r>
            <a:r>
              <a:rPr lang="en-US" altLang="zh-CN" dirty="0">
                <a:latin typeface="华文新魏" pitchFamily="2" charset="-122"/>
              </a:rPr>
              <a:t>:  </a:t>
            </a:r>
            <a:r>
              <a:rPr lang="zh-CN" altLang="en-US" dirty="0">
                <a:latin typeface="华文新魏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500" dirty="0">
              <a:latin typeface="华文新魏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400266"/>
            <a:ext cx="7058025" cy="731838"/>
            <a:chOff x="2566989" y="2924176"/>
            <a:chExt cx="7058025" cy="731838"/>
          </a:xfrm>
        </p:grpSpPr>
        <p:graphicFrame>
          <p:nvGraphicFramePr>
            <p:cNvPr id="7" name="内容占位符 4"/>
            <p:cNvGraphicFramePr>
              <a:graphicFrameLocks/>
            </p:cNvGraphicFramePr>
            <p:nvPr>
              <p:extLst/>
            </p:nvPr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8" name="内容占位符 4"/>
            <p:cNvGraphicFramePr>
              <a:graphicFrameLocks/>
            </p:cNvGraphicFramePr>
            <p:nvPr>
              <p:extLst/>
            </p:nvPr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4841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</a:rPr>
              <a:t>按操作数个数分类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A2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A1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rPr>
                <a:t>OP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58620" y="1782529"/>
            <a:ext cx="2731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A3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A2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A1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A1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→  AC</a:t>
            </a: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如停机、空操作、开关中断等</a:t>
            </a:r>
          </a:p>
        </p:txBody>
      </p:sp>
    </p:spTree>
    <p:extLst>
      <p:ext uri="{BB962C8B-B14F-4D97-AF65-F5344CB8AC3E}">
        <p14:creationId xmlns:p14="http://schemas.microsoft.com/office/powerpoint/2010/main" val="33529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按功能分类        </a:t>
            </a:r>
            <a:r>
              <a:rPr lang="en-US" altLang="zh-CN" dirty="0"/>
              <a:t>8088/8086</a:t>
            </a:r>
            <a:r>
              <a:rPr lang="zh-CN" altLang="en-US" dirty="0"/>
              <a:t>典型指令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itchFamily="2" charset="-122"/>
              </a:rPr>
              <a:t>数据传送类</a:t>
            </a: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</a:p>
          <a:p>
            <a:r>
              <a:rPr lang="zh-CN" altLang="en-US" sz="2400" b="1" dirty="0">
                <a:latin typeface="宋体" pitchFamily="2" charset="-122"/>
              </a:rPr>
              <a:t>算术运算类</a:t>
            </a: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</a:p>
          <a:p>
            <a:r>
              <a:rPr lang="zh-CN" altLang="en-US" sz="2400" b="1" dirty="0">
                <a:latin typeface="宋体" pitchFamily="2" charset="-122"/>
              </a:rPr>
              <a:t>逻辑运算类</a:t>
            </a: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itchFamily="2" charset="-122"/>
              </a:rPr>
              <a:t>程序控制类</a:t>
            </a: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</a:p>
          <a:p>
            <a:r>
              <a:rPr lang="zh-CN" altLang="en-US" sz="2400" b="1" dirty="0">
                <a:latin typeface="宋体" pitchFamily="2" charset="-122"/>
              </a:rPr>
              <a:t>输入</a:t>
            </a:r>
            <a:r>
              <a:rPr lang="en-US" altLang="zh-CN" sz="2400" b="1" dirty="0">
                <a:latin typeface="宋体" pitchFamily="2" charset="-122"/>
              </a:rPr>
              <a:t>/</a:t>
            </a:r>
            <a:r>
              <a:rPr lang="zh-CN" altLang="en-US" sz="2400" b="1" dirty="0">
                <a:latin typeface="宋体" pitchFamily="2" charset="-122"/>
              </a:rPr>
              <a:t>输出类</a:t>
            </a: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</a:p>
          <a:p>
            <a:r>
              <a:rPr lang="zh-CN" altLang="en-US" sz="2400" b="1" dirty="0">
                <a:latin typeface="宋体" pitchFamily="2" charset="-122"/>
              </a:rPr>
              <a:t>其他类</a:t>
            </a: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</a:p>
          <a:p>
            <a:pPr lvl="1"/>
            <a:r>
              <a:rPr lang="en-US" altLang="zh-CN" sz="1900" dirty="0"/>
              <a:t>CLI (clear interrupt enable flag)</a:t>
            </a:r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4221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dirty="0"/>
              <a:t>RISC </a:t>
            </a:r>
            <a:r>
              <a:rPr lang="zh-CN" altLang="en-US" dirty="0"/>
              <a:t>与 </a:t>
            </a:r>
            <a:r>
              <a:rPr lang="en-US" altLang="zh-CN" dirty="0"/>
              <a:t>CISC 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1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简单性来自规则性</a:t>
            </a:r>
            <a:endParaRPr lang="en-US" altLang="zh-CN" dirty="0"/>
          </a:p>
          <a:p>
            <a:pPr lvl="1"/>
            <a:r>
              <a:rPr lang="en-US" altLang="zh-CN" dirty="0"/>
              <a:t>Simplicity favors regularity</a:t>
            </a:r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dirty="0"/>
              <a:t>越小越快</a:t>
            </a:r>
            <a:r>
              <a:rPr lang="en-US" altLang="zh-CN" dirty="0"/>
              <a:t>	</a:t>
            </a:r>
            <a:r>
              <a:rPr lang="en-US" altLang="zh-CN" b="1" dirty="0"/>
              <a:t>	</a:t>
            </a:r>
          </a:p>
          <a:p>
            <a:pPr lvl="1"/>
            <a:r>
              <a:rPr lang="en-US" altLang="zh-CN" dirty="0"/>
              <a:t>Smaller is faster</a:t>
            </a:r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dirty="0"/>
              <a:t>加快经常性事件</a:t>
            </a:r>
            <a:endParaRPr lang="en-US" altLang="zh-CN" dirty="0"/>
          </a:p>
          <a:p>
            <a:pPr lvl="1"/>
            <a:r>
              <a:rPr lang="en-US" altLang="zh-CN" dirty="0"/>
              <a:t>Make the common case fast</a:t>
            </a:r>
          </a:p>
          <a:p>
            <a:r>
              <a:rPr lang="zh-CN" altLang="en-US" dirty="0"/>
              <a:t>好的设计需要适度的折衷</a:t>
            </a:r>
            <a:endParaRPr lang="en-US" altLang="zh-CN" dirty="0"/>
          </a:p>
          <a:p>
            <a:pPr lvl="1"/>
            <a:r>
              <a:rPr lang="en-US" altLang="zh-CN" dirty="0"/>
              <a:t> Good design demands good compromises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042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寻找指令或操作数有效地址的方式</a:t>
            </a:r>
          </a:p>
          <a:p>
            <a:pPr lvl="1"/>
            <a:r>
              <a:rPr lang="zh-CN" altLang="en-US" sz="2400" b="1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</a:t>
            </a:r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45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Mem[pc++]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12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sz="1600" dirty="0"/>
              <a:t>PC++</a:t>
            </a:r>
            <a:r>
              <a:rPr lang="zh-CN" altLang="en-US" sz="1600" dirty="0"/>
              <a:t>得到</a:t>
            </a:r>
            <a:r>
              <a:rPr lang="zh-CN" altLang="en-US" dirty="0"/>
              <a:t>，而是由指令本身给出</a:t>
            </a:r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247972" y="3843368"/>
            <a:ext cx="880369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PC+1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432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</a:p>
        </p:txBody>
      </p:sp>
    </p:spTree>
    <p:extLst>
      <p:ext uri="{BB962C8B-B14F-4D97-AF65-F5344CB8AC3E}">
        <p14:creationId xmlns:p14="http://schemas.microsoft.com/office/powerpoint/2010/main" val="6279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sz="2900" dirty="0"/>
              <a:t>形成操作数有效地址的方法       </a:t>
            </a:r>
          </a:p>
          <a:p>
            <a:pPr lvl="1"/>
            <a:r>
              <a:rPr lang="zh-CN" altLang="en-US" sz="2500" dirty="0"/>
              <a:t>单地址指令地址码的构成</a:t>
            </a:r>
            <a:r>
              <a:rPr lang="en-US" altLang="zh-CN" sz="2500" dirty="0"/>
              <a:t>: mode</a:t>
            </a:r>
            <a:r>
              <a:rPr lang="en-US" altLang="zh-CN" sz="2100" dirty="0"/>
              <a:t>  , D</a:t>
            </a:r>
          </a:p>
          <a:p>
            <a:pPr lvl="1"/>
            <a:r>
              <a:rPr lang="zh-CN" altLang="en-US" sz="2500" dirty="0"/>
              <a:t>实际有效地址为 </a:t>
            </a:r>
            <a:r>
              <a:rPr lang="en-US" altLang="zh-CN" sz="2400" dirty="0"/>
              <a:t>E</a:t>
            </a:r>
            <a:r>
              <a:rPr lang="en-US" altLang="zh-CN" sz="2500" dirty="0"/>
              <a:t>, </a:t>
            </a:r>
            <a:r>
              <a:rPr lang="zh-CN" altLang="en-US" sz="2500" dirty="0"/>
              <a:t>实际操作数 </a:t>
            </a:r>
            <a:r>
              <a:rPr lang="en-US" altLang="zh-CN" sz="2100" dirty="0"/>
              <a:t>S</a:t>
            </a:r>
          </a:p>
          <a:p>
            <a:pPr lvl="1"/>
            <a:r>
              <a:rPr lang="en-US" altLang="zh-CN" sz="2500" dirty="0"/>
              <a:t> S= (E)      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33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9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</a:rPr>
              <a:t>操作数在</a:t>
            </a:r>
            <a:r>
              <a:rPr lang="en-US" altLang="zh-CN" sz="2800" dirty="0">
                <a:latin typeface="华文新魏" pitchFamily="2" charset="-122"/>
              </a:rPr>
              <a:t>CPU</a:t>
            </a:r>
            <a:r>
              <a:rPr lang="zh-CN" altLang="en-US" sz="2800" dirty="0">
                <a:latin typeface="华文新魏" pitchFamily="2" charset="-122"/>
              </a:rPr>
              <a:t>的内部寄存器中</a:t>
            </a:r>
            <a:r>
              <a:rPr lang="en-US" altLang="zh-CN" sz="2800" dirty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/>
              <a:t>AX,BX,CX,DX</a:t>
            </a:r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53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2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7B79C83-49FB-4C89-BAB3-51343A0FC5DC}"/>
                </a:ext>
              </a:extLst>
            </p:cNvPr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3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0BD4FF-B087-49F4-8317-9EDEA0984EF1}"/>
              </a:ext>
            </a:extLst>
          </p:cNvPr>
          <p:cNvGrpSpPr/>
          <p:nvPr/>
        </p:nvGrpSpPr>
        <p:grpSpPr>
          <a:xfrm>
            <a:off x="1040362" y="2727268"/>
            <a:ext cx="10172227" cy="2804905"/>
            <a:chOff x="1040362" y="2727268"/>
            <a:chExt cx="10172227" cy="280490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588202"/>
              <a:chOff x="5710349" y="1433623"/>
              <a:chExt cx="3657644" cy="1588202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3021823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376857" y="2621713"/>
                <a:ext cx="6607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2000" b="1" kern="0" dirty="0">
                    <a:solidFill>
                      <a:sysClr val="windowText" lastClr="000000"/>
                    </a:solidFill>
                    <a:latin typeface="+mn-ea"/>
                  </a:rPr>
                  <a:t>220</a:t>
                </a:r>
              </a:p>
            </p:txBody>
          </p:sp>
          <p:sp>
            <p:nvSpPr>
              <p:cNvPr id="37" name="Line 6">
                <a:extLst>
                  <a:ext uri="{FF2B5EF4-FFF2-40B4-BE49-F238E27FC236}">
                    <a16:creationId xmlns:a16="http://schemas.microsoft.com/office/drawing/2014/main" id="{7407061B-D9CB-44B3-9AB8-B3B472376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916248" y="2227724"/>
                <a:ext cx="158820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2337286"/>
              <a:chOff x="2403017" y="4496937"/>
              <a:chExt cx="6283783" cy="23372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2337286"/>
                <a:chOff x="3213172" y="4314057"/>
                <a:chExt cx="7210988" cy="2337286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6170330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505918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9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4B0BA8-121D-4D4B-96AB-77A1F48A6C1A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105AB8-B998-44EB-841F-C744FA2BF179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857C713-5A84-4BCD-ACDA-D5623994435A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1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(Microprocessor without Interlocked Pipeline Stages)</a:t>
            </a:r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76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基址</a:t>
            </a:r>
            <a:r>
              <a:rPr lang="en-US" altLang="zh-CN" dirty="0">
                <a:latin typeface="方正舒体" pitchFamily="2" charset="-122"/>
              </a:rPr>
              <a:t>/</a:t>
            </a:r>
            <a:r>
              <a:rPr lang="zh-CN" altLang="en-US" dirty="0">
                <a:latin typeface="方正舒体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06596" y="5448145"/>
            <a:ext cx="2763156" cy="481013"/>
            <a:chOff x="4506596" y="5448145"/>
            <a:chExt cx="2763156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6596" y="552904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656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栈顶不动，数据移动，</a:t>
            </a:r>
            <a:r>
              <a:rPr kumimoji="1" lang="zh-CN" altLang="en-US" dirty="0">
                <a:sym typeface="Wingdings" pitchFamily="2" charset="2"/>
              </a:rPr>
              <a:t>进出栈所有数据都需移动</a:t>
            </a:r>
            <a:endParaRPr kumimoji="1" lang="en-US" altLang="zh-CN" dirty="0">
              <a:sym typeface="Wingdings 2" pitchFamily="18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栈容量有限</a:t>
            </a: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栈顶移动，数据不动，非破坏性读出</a:t>
            </a:r>
            <a:endParaRPr kumimoji="1" lang="zh-CN" altLang="en-US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栈容量大，栈数目容量均可自定义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</a:p>
        </p:txBody>
      </p:sp>
    </p:spTree>
    <p:extLst>
      <p:ext uri="{BB962C8B-B14F-4D97-AF65-F5344CB8AC3E}">
        <p14:creationId xmlns:p14="http://schemas.microsoft.com/office/powerpoint/2010/main" val="17561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/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</a:p>
        </p:txBody>
      </p:sp>
    </p:spTree>
    <p:extLst>
      <p:ext uri="{BB962C8B-B14F-4D97-AF65-F5344CB8AC3E}">
        <p14:creationId xmlns:p14="http://schemas.microsoft.com/office/powerpoint/2010/main" val="5133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itchFamily="2" charset="-122"/>
              </a:rPr>
              <a:t>不同寻址方式对比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3104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2608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3DAFAF6-E884-4D65-BDD7-8B32905570A0}"/>
              </a:ext>
            </a:extLst>
          </p:cNvPr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11BFE71-7053-433C-A54B-443264DEA4B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71FF67A-538C-463C-AFE1-648747A7A0F1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6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200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500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800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100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</a:p>
        </p:txBody>
      </p:sp>
      <p:sp>
        <p:nvSpPr>
          <p:cNvPr id="52" name="Text Box 4">
            <a:extLst>
              <a:ext uri="{FF2B5EF4-FFF2-40B4-BE49-F238E27FC236}">
                <a16:creationId xmlns:a16="http://schemas.microsoft.com/office/drawing/2014/main" id="{E4847565-FF86-4D22-AD64-02F5FB0B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1102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871AF61-D237-4F19-A25B-68DB52A3ABA1}"/>
              </a:ext>
            </a:extLst>
          </p:cNvPr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</a:p>
        </p:txBody>
      </p:sp>
    </p:spTree>
    <p:extLst>
      <p:ext uri="{BB962C8B-B14F-4D97-AF65-F5344CB8AC3E}">
        <p14:creationId xmlns:p14="http://schemas.microsoft.com/office/powerpoint/2010/main" val="1859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指令格式举例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PDP-11</a:t>
            </a:r>
            <a:endParaRPr lang="zh-CN" altLang="en-US" dirty="0">
              <a:latin typeface="方正舒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OP(10)</a:t>
                </a: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5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538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31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2061"/>
            <a:chOff x="1554824" y="1738785"/>
            <a:chExt cx="8292360" cy="308186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OP(4)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A(3)</a:t>
                  </a: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Mode(3)</a:t>
                  </a: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655"/>
              <a:ext cx="4146180" cy="307316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pitchFamily="49" charset="0"/>
                <a:cs typeface="Courier New Bold" panose="02070609020205020404" pitchFamily="49" charset="0"/>
              </a:rPr>
              <a:t>200(R1)</a:t>
            </a: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660439"/>
              </p:ext>
            </p:extLst>
          </p:nvPr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753533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681196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4926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480617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613959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3952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1F0C7F85-3124-40F5-9847-A443E65409A5}"/>
              </a:ext>
            </a:extLst>
          </p:cNvPr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7997A08-FC17-4079-88B0-974B0556DCF4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0175A0-8440-40FF-B6F2-A96ABDBE2D16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5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程序寄存器</a:t>
            </a:r>
            <a:r>
              <a:rPr lang="en-US" altLang="zh-CN" dirty="0"/>
              <a:t>PC</a:t>
            </a:r>
            <a:r>
              <a:rPr lang="zh-CN" altLang="en-US" dirty="0"/>
              <a:t>寻址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54100"/>
            <a:ext cx="10515599" cy="13589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如果寄存器字段是</a:t>
            </a:r>
            <a:r>
              <a:rPr lang="en-US" altLang="zh-CN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R7</a:t>
            </a:r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（</a:t>
            </a:r>
            <a:r>
              <a:rPr lang="en-US" altLang="zh-CN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PC</a:t>
            </a:r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）</a:t>
            </a:r>
            <a:endParaRPr lang="en-US" altLang="zh-CN" sz="2400" dirty="0">
              <a:latin typeface="Courier New Bold" panose="02070609020205020404" pitchFamily="49" charset="0"/>
              <a:cs typeface="Courier New Bold" panose="02070609020205020404" pitchFamily="49" charset="0"/>
            </a:endParaRPr>
          </a:p>
          <a:p>
            <a:r>
              <a:rPr lang="zh-CN" altLang="en-US" sz="2400" dirty="0">
                <a:latin typeface="Courier New Bold" panose="02070609020205020404" pitchFamily="49" charset="0"/>
                <a:cs typeface="Courier New Bold" panose="02070609020205020404" pitchFamily="49" charset="0"/>
              </a:rPr>
              <a:t>寻址模式演化成四种特殊的寻址方式</a:t>
            </a:r>
            <a:endParaRPr lang="en-US" altLang="zh-CN" sz="2400" dirty="0">
              <a:latin typeface="Courier New Bold" panose="02070609020205020404" pitchFamily="49" charset="0"/>
              <a:cs typeface="Courier New Bold" panose="02070609020205020404" pitchFamily="49" charset="0"/>
            </a:endParaRPr>
          </a:p>
        </p:txBody>
      </p:sp>
      <p:graphicFrame>
        <p:nvGraphicFramePr>
          <p:cNvPr id="4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387131"/>
              </p:ext>
            </p:extLst>
          </p:nvPr>
        </p:nvGraphicFramePr>
        <p:xfrm>
          <a:off x="487822" y="2591845"/>
          <a:ext cx="11222096" cy="28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778">
                  <a:extLst>
                    <a:ext uri="{9D8B030D-6E8A-4147-A177-3AD203B41FA5}">
                      <a16:colId xmlns:a16="http://schemas.microsoft.com/office/drawing/2014/main" val="338845738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34949915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48451096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990931189"/>
                    </a:ext>
                  </a:extLst>
                </a:gridCol>
                <a:gridCol w="4610618">
                  <a:extLst>
                    <a:ext uri="{9D8B030D-6E8A-4147-A177-3AD203B41FA5}">
                      <a16:colId xmlns:a16="http://schemas.microsoft.com/office/drawing/2014/main" val="2514347823"/>
                    </a:ext>
                  </a:extLst>
                </a:gridCol>
              </a:tblGrid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寻址方式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汇编语法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例子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功能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54089623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Add #10,R0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57975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直接寻址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CLR  @#1100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607369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相对寻址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 / A(PC)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Inc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10 /</a:t>
                      </a:r>
                      <a:r>
                        <a:rPr lang="zh-CN" altLang="en-US" sz="1600" baseline="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</a:t>
                      </a:r>
                      <a:r>
                        <a:rPr lang="en-US" altLang="zh-CN" sz="1600" baseline="0" dirty="0" err="1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Inc</a:t>
                      </a:r>
                      <a:r>
                        <a:rPr lang="en-US" altLang="zh-CN" sz="1600" baseline="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 10(PC)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=PC+A     A</a:t>
                      </a:r>
                      <a:r>
                        <a:rPr lang="zh-CN" altLang="en-US" sz="1600" dirty="0"/>
                        <a:t>是指令字后续一个机器字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5790013"/>
                  </a:ext>
                </a:extLst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相对间接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@A </a:t>
                      </a:r>
                      <a:r>
                        <a:rPr lang="en-US" altLang="zh-CN" sz="1600" baseline="0" dirty="0"/>
                        <a:t>   @A(PC)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pitchFamily="49" charset="0"/>
                          <a:cs typeface="Courier New Bold" panose="02070609020205020404" pitchFamily="49" charset="0"/>
                        </a:rPr>
                        <a:t>CLR  @10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pitchFamily="49" charset="0"/>
                        <a:cs typeface="Courier New Bold" panose="020706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=PC+A  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PC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是下条指令地址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28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95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汇编语言不能使用变量（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可以）</a:t>
            </a:r>
            <a:endParaRPr lang="en-US" altLang="zh-CN" dirty="0"/>
          </a:p>
          <a:p>
            <a:pPr lvl="1">
              <a:defRPr/>
            </a:pPr>
            <a:r>
              <a:rPr lang="en-US" altLang="zh-CN" dirty="0" err="1"/>
              <a:t>Int</a:t>
            </a:r>
            <a:r>
              <a:rPr lang="en-US" altLang="zh-CN" dirty="0"/>
              <a:t> a;   float b;</a:t>
            </a:r>
          </a:p>
          <a:p>
            <a:pPr lvl="1">
              <a:defRPr/>
            </a:pPr>
            <a:r>
              <a:rPr lang="zh-CN" altLang="en-US" dirty="0"/>
              <a:t>寄存器变量没有数据类型    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汇编语言的操作对象是寄存器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MIPS</a:t>
            </a:r>
            <a:r>
              <a:rPr lang="zh-CN" altLang="en-US" dirty="0"/>
              <a:t>包括</a:t>
            </a:r>
            <a:r>
              <a:rPr lang="en-US" altLang="zh-CN" dirty="0"/>
              <a:t>32</a:t>
            </a:r>
            <a:r>
              <a:rPr lang="zh-CN" altLang="en-US" dirty="0"/>
              <a:t>个通用寄存器，字长</a:t>
            </a:r>
            <a:r>
              <a:rPr lang="en-US" altLang="zh-CN" dirty="0"/>
              <a:t>---32bits= 1 Word</a:t>
            </a: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$0, $1, $2, … $30, $31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471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0285" y="5909473"/>
            <a:ext cx="7118730" cy="55004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/>
                <a:ea typeface="微软雅黑"/>
              </a:rPr>
              <a:t>中</a:t>
            </a:r>
            <a:endParaRPr lang="en-US" altLang="zh-CN" sz="2800" b="1" kern="0" dirty="0">
              <a:solidFill>
                <a:srgbClr val="C00000"/>
              </a:solidFill>
              <a:latin typeface="微软雅黑"/>
              <a:ea typeface="微软雅黑"/>
            </a:endParaRPr>
          </a:p>
          <a:p>
            <a:pPr algn="ctr">
              <a:defRPr/>
            </a:pPr>
            <a:endParaRPr lang="zh-CN" altLang="en-US" sz="2800" b="1" kern="0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740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/>
                  <a:ea typeface="宋体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/>
                  <a:ea typeface="宋体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/>
                  <a:ea typeface="宋体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/>
                  <a:ea typeface="宋体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/>
                <a:ea typeface="宋体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立即数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型指令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790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68433"/>
              </p:ext>
            </p:extLst>
          </p:nvPr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06084"/>
              </p:ext>
            </p:extLst>
          </p:nvPr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FF000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21946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-65" charset="0"/>
                <a:ea typeface="微软雅黑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  0x2538820</a:t>
            </a:r>
          </a:p>
        </p:txBody>
      </p:sp>
    </p:spTree>
    <p:extLst>
      <p:ext uri="{BB962C8B-B14F-4D97-AF65-F5344CB8AC3E}">
        <p14:creationId xmlns:p14="http://schemas.microsoft.com/office/powerpoint/2010/main" val="7722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56694"/>
              </p:ext>
            </p:extLst>
          </p:nvPr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16033"/>
              </p:ext>
            </p:extLst>
          </p:nvPr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22264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05914"/>
              </p:ext>
            </p:extLst>
          </p:nvPr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4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/>
                        <a:ea typeface="微软雅黑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3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寻址方式总结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寄存器寻址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变址寻址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立即数寻址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PC</a:t>
            </a:r>
            <a:r>
              <a:rPr lang="zh-CN" altLang="en-US" dirty="0"/>
              <a:t>相对寻址 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beq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 reg1,reg2,label</a:t>
            </a: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位偏移地址左移两位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字地址变字节地址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 label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8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050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>
              <a:graphicFrameLocks/>
            </p:cNvGraphicFramePr>
            <p:nvPr>
              <p:extLst/>
            </p:nvPr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001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5" name="内容占位符 4"/>
            <p:cNvGraphicFramePr>
              <a:graphicFrameLocks/>
            </p:cNvGraphicFramePr>
            <p:nvPr>
              <p:extLst/>
            </p:nvPr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63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2571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>
              <a:graphicFrameLocks/>
            </p:cNvGraphicFramePr>
            <p:nvPr>
              <p:extLst/>
            </p:nvPr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2572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1" name="内容占位符 4"/>
            <p:cNvGraphicFramePr>
              <a:graphicFrameLocks/>
            </p:cNvGraphicFramePr>
            <p:nvPr>
              <p:extLst/>
            </p:nvPr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943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30761" name="内容占位符 2"/>
          <p:cNvSpPr txBox="1">
            <a:spLocks/>
          </p:cNvSpPr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>
              <a:graphicFrameLocks/>
            </p:cNvGraphicFramePr>
            <p:nvPr>
              <p:extLst/>
            </p:nvPr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0250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0" name="内容占位符 4"/>
            <p:cNvGraphicFramePr>
              <a:graphicFrameLocks/>
            </p:cNvGraphicFramePr>
            <p:nvPr>
              <p:extLst/>
            </p:nvPr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1341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>
            <a:graphicFrameLocks/>
          </p:cNvGraphicFramePr>
          <p:nvPr>
            <p:extLst/>
          </p:nvPr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4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1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04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71557"/>
              </p:ext>
            </p:extLst>
          </p:nvPr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953">
                  <a:extLst>
                    <a:ext uri="{9D8B030D-6E8A-4147-A177-3AD203B41FA5}">
                      <a16:colId xmlns:a16="http://schemas.microsoft.com/office/drawing/2014/main" val="993228041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7142791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280782983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3677719820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</a:p>
                  </a:txBody>
                  <a:tcPr marL="106435" marR="106435" marT="53217" marB="5321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770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30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无条件码执行、无分支延迟槽、无零开销硬件循环（支持</a:t>
            </a:r>
            <a:r>
              <a:rPr lang="en-US" altLang="zh-CN" sz="2100" dirty="0"/>
              <a:t>for</a:t>
            </a:r>
            <a:r>
              <a:rPr lang="zh-CN" altLang="en-US" sz="2100" dirty="0"/>
              <a:t>循环的硬件支撑）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/>
          <a:lstStyle/>
          <a:p>
            <a:r>
              <a:rPr lang="en-US" altLang="zh-CN"/>
              <a:t>32</a:t>
            </a:r>
            <a:r>
              <a:rPr lang="zh-CN" altLang="en-US"/>
              <a:t>个</a:t>
            </a:r>
            <a:r>
              <a:rPr lang="en-US" altLang="zh-CN"/>
              <a:t>MIPS</a:t>
            </a:r>
            <a:r>
              <a:rPr lang="zh-CN" altLang="en-US"/>
              <a:t>寄存器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131370"/>
              </p:ext>
            </p:extLst>
          </p:nvPr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</a:p>
                  </a:txBody>
                  <a:tcPr marL="110425" marR="110425" marT="55307" marB="55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619750"/>
              </p:ext>
            </p:extLst>
          </p:nvPr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380285"/>
              </p:ext>
            </p:extLst>
          </p:nvPr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0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29324"/>
              </p:ext>
            </p:extLst>
          </p:nvPr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10312"/>
              </p:ext>
            </p:extLst>
          </p:nvPr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02896"/>
              </p:ext>
            </p:extLst>
          </p:nvPr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暂存寄存器，调用者按需保存</a:t>
                      </a: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03880"/>
              </p:ext>
            </p:extLst>
          </p:nvPr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寄存器，被调用者按需保存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45241"/>
              </p:ext>
            </p:extLst>
          </p:nvPr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40050"/>
              </p:ext>
            </p:extLst>
          </p:nvPr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18731"/>
              </p:ext>
            </p:extLst>
          </p:nvPr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27722"/>
              </p:ext>
            </p:extLst>
          </p:nvPr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63972"/>
              </p:ext>
            </p:extLst>
          </p:nvPr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6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975625"/>
              </p:ext>
            </p:extLst>
          </p:nvPr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2071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7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3419106"/>
            <a:ext cx="10515599" cy="3014365"/>
          </a:xfrm>
        </p:spPr>
        <p:txBody>
          <a:bodyPr/>
          <a:lstStyle/>
          <a:p>
            <a:r>
              <a:rPr lang="zh-CN" altLang="en-US" dirty="0"/>
              <a:t>根据指令规模及是否支持操作码扩展，确定操作码字段长度</a:t>
            </a:r>
            <a:endParaRPr lang="en-US" altLang="zh-CN" dirty="0"/>
          </a:p>
          <a:p>
            <a:r>
              <a:rPr lang="zh-CN" altLang="en-US" dirty="0"/>
              <a:t>根据对操作数的要求确定地址码字段的个数</a:t>
            </a:r>
            <a:endParaRPr lang="en-US" altLang="zh-CN" dirty="0"/>
          </a:p>
          <a:p>
            <a:r>
              <a:rPr lang="zh-CN" altLang="en-US" dirty="0"/>
              <a:t>根据寻址方式的要求，为各地址码字段确定寻址方式字段长度</a:t>
            </a:r>
            <a:endParaRPr lang="en-US" altLang="zh-CN" dirty="0"/>
          </a:p>
          <a:p>
            <a:r>
              <a:rPr lang="zh-CN" altLang="en-US" dirty="0"/>
              <a:t>定长还是变长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364092" y="1232594"/>
            <a:ext cx="2143273" cy="771721"/>
            <a:chOff x="5884239" y="1540134"/>
            <a:chExt cx="2143273" cy="771721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1050" y="1235323"/>
            <a:ext cx="2552365" cy="766263"/>
            <a:chOff x="6891197" y="1542863"/>
            <a:chExt cx="2552365" cy="766263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0103" y="2004315"/>
            <a:ext cx="5829026" cy="432049"/>
            <a:chOff x="3793762" y="1942889"/>
            <a:chExt cx="5829026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3793762" y="1942890"/>
              <a:ext cx="1477019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59286" y="2418374"/>
            <a:ext cx="4359843" cy="368961"/>
            <a:chOff x="5262945" y="2356948"/>
            <a:chExt cx="4359843" cy="368961"/>
          </a:xfrm>
        </p:grpSpPr>
        <p:grpSp>
          <p:nvGrpSpPr>
            <p:cNvPr id="45" name="组合 44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756674" y="2463239"/>
            <a:ext cx="2171546" cy="369332"/>
            <a:chOff x="5260333" y="2401813"/>
            <a:chExt cx="2171546" cy="369332"/>
          </a:xfrm>
        </p:grpSpPr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1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955419" y="2468654"/>
            <a:ext cx="2165195" cy="369332"/>
            <a:chOff x="7459078" y="2407228"/>
            <a:chExt cx="2165195" cy="369332"/>
          </a:xfrm>
        </p:grpSpPr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6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8047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</a:t>
            </a:r>
            <a:r>
              <a:rPr lang="zh-CN" altLang="en-US" sz="2400"/>
              <a:t>一条直接寻址模式指令</a:t>
            </a:r>
            <a:r>
              <a:rPr lang="zh-CN" altLang="en-US" sz="2400" dirty="0"/>
              <a:t>最多要访问多少次主存？</a:t>
            </a:r>
          </a:p>
          <a:p>
            <a:pPr lvl="1"/>
            <a:endParaRPr lang="zh-CN" altLang="en-US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F67BE7-65B9-426B-89B8-88816F1A5419}"/>
              </a:ext>
            </a:extLst>
          </p:cNvPr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OP</a:t>
                </a: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A3</a:t>
                  </a: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Mode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92936" y="4397605"/>
              <a:ext cx="4930451" cy="369778"/>
              <a:chOff x="4821299" y="2355943"/>
              <a:chExt cx="4130901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21299" y="2355943"/>
                <a:ext cx="2070795" cy="362546"/>
                <a:chOff x="4821299" y="2355943"/>
                <a:chExt cx="2070795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21299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6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3" name="Group 62"/>
              <p:cNvGrpSpPr>
                <a:grpSpLocks/>
              </p:cNvGrpSpPr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2" name="Group 62"/>
              <p:cNvGrpSpPr>
                <a:grpSpLocks/>
              </p:cNvGrpSpPr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rPr>
                <a:t>10bits</a:t>
              </a:r>
              <a:endParaRPr lang="zh-CN" altLang="en-US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70" name="内容占位符 2"/>
          <p:cNvSpPr txBox="1">
            <a:spLocks/>
          </p:cNvSpPr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3767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7112" y="3560738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</a:t>
            </a:r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</a:t>
            </a:r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）可寻址范围为</a:t>
            </a:r>
            <a:r>
              <a:rPr lang="en-US" altLang="zh-CN" sz="2000" dirty="0"/>
              <a:t>1~64K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OP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Group 62"/>
            <p:cNvGrpSpPr>
              <a:grpSpLocks/>
            </p:cNvGrpSpPr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2" name="Group 62"/>
            <p:cNvGrpSpPr>
              <a:grpSpLocks/>
            </p:cNvGrpSpPr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itchFamily="34" charset="0"/>
                <a:ea typeface="华文细黑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itchFamily="34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308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4.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416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）转移指令的目标地址范围是多少？</a:t>
            </a:r>
          </a:p>
        </p:txBody>
      </p:sp>
    </p:spTree>
    <p:extLst>
      <p:ext uri="{BB962C8B-B14F-4D97-AF65-F5344CB8AC3E}">
        <p14:creationId xmlns:p14="http://schemas.microsoft.com/office/powerpoint/2010/main" val="1188389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/>
          </p:nvPr>
        </p:nvGraphicFramePr>
        <p:xfrm>
          <a:off x="5320277" y="1104897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897313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</a:p>
        </p:txBody>
      </p:sp>
    </p:spTree>
    <p:extLst>
      <p:ext uri="{BB962C8B-B14F-4D97-AF65-F5344CB8AC3E}">
        <p14:creationId xmlns:p14="http://schemas.microsoft.com/office/powerpoint/2010/main" val="41894154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>
              <a:lnSpc>
                <a:spcPct val="135000"/>
              </a:lnSpc>
            </a:pPr>
            <a:r>
              <a:rPr lang="zh-CN" altLang="en-US" dirty="0"/>
              <a:t>指令格式</a:t>
            </a:r>
          </a:p>
          <a:p>
            <a:pPr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RISC </a:t>
            </a:r>
            <a:r>
              <a:rPr lang="zh-CN" altLang="en-US" b="1" dirty="0">
                <a:solidFill>
                  <a:srgbClr val="C00000"/>
                </a:solidFill>
              </a:rPr>
              <a:t>与 </a:t>
            </a:r>
            <a:r>
              <a:rPr lang="en-US" altLang="zh-CN" b="1" dirty="0">
                <a:solidFill>
                  <a:srgbClr val="C00000"/>
                </a:solidFill>
              </a:rPr>
              <a:t>CISC 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6339" y="4472051"/>
            <a:ext cx="3903825" cy="12788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473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dirty="0">
                <a:latin typeface="+mn-lt"/>
              </a:rPr>
              <a:t>CISC---</a:t>
            </a:r>
            <a:r>
              <a:rPr lang="zh-CN" altLang="en-US" dirty="0">
                <a:latin typeface="+mn-lt"/>
              </a:rPr>
              <a:t>复杂指令系统计算机 </a:t>
            </a: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RISC---</a:t>
            </a:r>
            <a:r>
              <a:rPr lang="zh-CN" altLang="en-US" dirty="0">
                <a:latin typeface="+mn-lt"/>
              </a:rPr>
              <a:t>精简指令系统计算机</a:t>
            </a: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</a:p>
          <a:p>
            <a:r>
              <a:rPr lang="en-US" altLang="zh-CN" sz="2400" b="1" dirty="0"/>
              <a:t>CSIC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92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/>
              <a:t>指令条数少，只保留使用频率最高的简单指令，指令定长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Load/Store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指令长度固定，指令格式简单、寻址方式简单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CPU</a:t>
            </a:r>
            <a:r>
              <a:rPr lang="zh-CN" altLang="en-US" sz="2400" dirty="0"/>
              <a:t>设置大量寄存器（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/>
              <a:t>一个机器周期完成一条机器指令</a:t>
            </a:r>
            <a:endParaRPr lang="en-US" altLang="zh-CN" sz="24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采用硬布线控制，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316950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2487509" y="4316458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eeflags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标志寄存器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2859765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eip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指令指针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2864379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ebp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基址指针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2864379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esp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堆栈指针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2864379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edi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目标变址寄存器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2864379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esi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源变址寄存器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2864379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ebx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基址寄存器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2864379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edx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数据寄存器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2864379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ecx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计数寄存器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2864379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华文细黑" pitchFamily="2" charset="-122"/>
                    <a:cs typeface="Courier New" pitchFamily="49" charset="0"/>
                  </a:rPr>
                  <a:t>eax</a:t>
                </a:r>
                <a:endPara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累加器（</a:t>
              </a:r>
              <a:r>
                <a:rPr lang="en-US" altLang="zh-CN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32bits</a:t>
              </a:r>
              <a:r>
                <a:rPr lang="zh-CN" altLang="en-US" sz="1100" b="1" dirty="0">
                  <a:solidFill>
                    <a:srgbClr val="0070C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）</a:t>
              </a:r>
              <a:endParaRPr lang="en-US" sz="1100" b="1" dirty="0">
                <a:solidFill>
                  <a:srgbClr val="0070C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</a:p>
        </p:txBody>
      </p:sp>
      <p:grpSp>
        <p:nvGrpSpPr>
          <p:cNvPr id="537" name="组合 536"/>
          <p:cNvGrpSpPr/>
          <p:nvPr/>
        </p:nvGrpSpPr>
        <p:grpSpPr>
          <a:xfrm>
            <a:off x="5159896" y="1124745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%ax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(16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bits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)</a:t>
                </a: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%ah</a:t>
              </a:r>
              <a:r>
                <a:rPr lang="en-US" sz="12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(</a:t>
              </a:r>
              <a:r>
                <a:rPr lang="en-US" altLang="zh-CN" sz="12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8bits)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%al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itchFamily="49" charset="0"/>
                  <a:ea typeface="华文细黑" pitchFamily="2" charset="-122"/>
                  <a:cs typeface="Courier New" pitchFamily="49" charset="0"/>
                </a:rPr>
                <a:t>(8bits)</a:t>
              </a:r>
              <a:endParaRPr lang="en-US" sz="11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5684174" y="1454042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c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d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itchFamily="34" charset="0"/>
                    <a:ea typeface="微软雅黑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242656" y="2443470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si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di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sp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bp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6238042" y="3983511"/>
            <a:ext cx="2647750" cy="653431"/>
            <a:chOff x="4437631" y="3981366"/>
            <a:chExt cx="2647750" cy="653431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1366"/>
              <a:ext cx="2647750" cy="307777"/>
              <a:chOff x="4437631" y="3981366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43316" y="3981366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ip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itchFamily="34" charset="0"/>
                  <a:ea typeface="微软雅黑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itchFamily="49" charset="0"/>
                    <a:ea typeface="微软雅黑"/>
                    <a:cs typeface="Courier New" pitchFamily="49" charset="0"/>
                  </a:rPr>
                  <a:t>flags</a:t>
                </a:r>
                <a:endPara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6277333" y="4873652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CS(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代码段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  <a:r>
                <a:rPr 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16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bits</a:t>
              </a:r>
              <a:endParaRPr lang="en-US" sz="1400" b="1" dirty="0">
                <a:solidFill>
                  <a:srgbClr val="000000"/>
                </a:solidFill>
                <a:latin typeface="Courier New" pitchFamily="49" charset="0"/>
                <a:ea typeface="微软雅黑"/>
                <a:cs typeface="Courier New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6277333" y="5140104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堆栈段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277333" y="5431000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数据段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6277333" y="5706994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E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6277333" y="5982989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F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6277333" y="6262868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itchFamily="34" charset="0"/>
                <a:ea typeface="微软雅黑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G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itchFamily="49" charset="0"/>
                  <a:ea typeface="微软雅黑"/>
                  <a:cs typeface="Courier New" pitchFamily="49" charset="0"/>
                </a:rPr>
                <a:t>)</a:t>
              </a: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544442" y="5121534"/>
            <a:ext cx="26831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8</a:t>
            </a:r>
            <a:r>
              <a:rPr lang="zh-CN" altLang="en-US" dirty="0"/>
              <a:t>个通用寄存器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两个专用寄存器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6</a:t>
            </a:r>
            <a:r>
              <a:rPr lang="zh-CN" altLang="en-US" dirty="0"/>
              <a:t>个段寄存器</a:t>
            </a:r>
          </a:p>
        </p:txBody>
      </p:sp>
    </p:spTree>
    <p:extLst>
      <p:ext uri="{BB962C8B-B14F-4D97-AF65-F5344CB8AC3E}">
        <p14:creationId xmlns:p14="http://schemas.microsoft.com/office/powerpoint/2010/main" val="477487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Page 232</a:t>
            </a:r>
          </a:p>
          <a:p>
            <a:pPr lvl="1"/>
            <a:r>
              <a:rPr lang="en-US" altLang="zh-CN" sz="2400" dirty="0"/>
              <a:t>5.6</a:t>
            </a:r>
          </a:p>
          <a:p>
            <a:pPr lvl="1"/>
            <a:r>
              <a:rPr lang="en-US" altLang="zh-CN" sz="2400" dirty="0"/>
              <a:t>5.7</a:t>
            </a:r>
          </a:p>
          <a:p>
            <a:pPr lvl="1"/>
            <a:r>
              <a:rPr lang="en-US" altLang="zh-CN" sz="2400" dirty="0"/>
              <a:t>5.8</a:t>
            </a:r>
          </a:p>
          <a:p>
            <a:pPr lvl="1"/>
            <a:r>
              <a:rPr lang="en-US" altLang="zh-CN" sz="2400" dirty="0"/>
              <a:t>5.9</a:t>
            </a:r>
          </a:p>
        </p:txBody>
      </p:sp>
    </p:spTree>
    <p:extLst>
      <p:ext uri="{BB962C8B-B14F-4D97-AF65-F5344CB8AC3E}">
        <p14:creationId xmlns:p14="http://schemas.microsoft.com/office/powerpoint/2010/main" val="4054783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计算机学院logo-组合01"/>
          <p:cNvPicPr>
            <a:picLocks noChangeAspect="1"/>
          </p:cNvPicPr>
          <p:nvPr/>
        </p:nvPicPr>
        <p:blipFill>
          <a:blip r:embed="rId4" cstate="hqprint">
            <a:biLevel thresh="25000"/>
          </a:blip>
          <a:stretch>
            <a:fillRect/>
          </a:stretch>
        </p:blipFill>
        <p:spPr>
          <a:xfrm>
            <a:off x="959358" y="680561"/>
            <a:ext cx="2753898" cy="66817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64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10792</TotalTime>
  <Words>6883</Words>
  <Application>Microsoft Office PowerPoint</Application>
  <PresentationFormat>宽屏</PresentationFormat>
  <Paragraphs>1736</Paragraphs>
  <Slides>91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91</vt:i4>
      </vt:variant>
    </vt:vector>
  </HeadingPairs>
  <TitlesOfParts>
    <vt:vector size="132" baseType="lpstr">
      <vt:lpstr>华文新魏</vt:lpstr>
      <vt:lpstr>Wingdings</vt:lpstr>
      <vt:lpstr>Algerian</vt:lpstr>
      <vt:lpstr>黑体</vt:lpstr>
      <vt:lpstr>Symbol</vt:lpstr>
      <vt:lpstr>义启小楷书</vt:lpstr>
      <vt:lpstr>MS UI Gothic</vt:lpstr>
      <vt:lpstr>等线</vt:lpstr>
      <vt:lpstr>Courier New</vt:lpstr>
      <vt:lpstr>华文仿宋</vt:lpstr>
      <vt:lpstr>Segoe UI</vt:lpstr>
      <vt:lpstr>Times New Roman</vt:lpstr>
      <vt:lpstr>Calibri</vt:lpstr>
      <vt:lpstr>华文楷体</vt:lpstr>
      <vt:lpstr>书体坊兰亭体</vt:lpstr>
      <vt:lpstr>Garamond</vt:lpstr>
      <vt:lpstr>Segoe UI Black</vt:lpstr>
      <vt:lpstr>MS PGothic</vt:lpstr>
      <vt:lpstr>Arial</vt:lpstr>
      <vt:lpstr>Arial Narrow</vt:lpstr>
      <vt:lpstr>宋体</vt:lpstr>
      <vt:lpstr>Times</vt:lpstr>
      <vt:lpstr>Courier New Bold</vt:lpstr>
      <vt:lpstr>华文细黑</vt:lpstr>
      <vt:lpstr>Wingdings 2</vt:lpstr>
      <vt:lpstr>Consolas</vt:lpstr>
      <vt:lpstr>微软雅黑</vt:lpstr>
      <vt:lpstr>MS PGothic</vt:lpstr>
      <vt:lpstr>方正舒体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本章主要内容</vt:lpstr>
      <vt:lpstr>指令集体系结构 Instruction Set Architecture (ISA)</vt:lpstr>
      <vt:lpstr>硬件设计四原则</vt:lpstr>
      <vt:lpstr>MIPS指令概述</vt:lpstr>
      <vt:lpstr>汇编语言的变量---寄存器</vt:lpstr>
      <vt:lpstr>32个MIPS寄存器</vt:lpstr>
      <vt:lpstr>IA-32的寄存器组织</vt:lpstr>
      <vt:lpstr>x86-64 Integer Registers</vt:lpstr>
      <vt:lpstr>历史机型中的寄存器数目</vt:lpstr>
      <vt:lpstr>加减指令</vt:lpstr>
      <vt:lpstr>加减指令</vt:lpstr>
      <vt:lpstr>内存数据访问指令lw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MIPS指令分类</vt:lpstr>
      <vt:lpstr>本章主要内容</vt:lpstr>
      <vt:lpstr>指令系统基本概念</vt:lpstr>
      <vt:lpstr>计算机指令系统层次</vt:lpstr>
      <vt:lpstr>指令系统基本概念</vt:lpstr>
      <vt:lpstr>本章主要内容</vt:lpstr>
      <vt:lpstr> 指令格式</vt:lpstr>
      <vt:lpstr>操作码(OP)与地址码(AC)</vt:lpstr>
      <vt:lpstr>扩展操作码</vt:lpstr>
      <vt:lpstr>扩展指令举例</vt:lpstr>
      <vt:lpstr>指令格式设计举例</vt:lpstr>
      <vt:lpstr>指令分类方法</vt:lpstr>
      <vt:lpstr>按指令字长度分类</vt:lpstr>
      <vt:lpstr>按操作数个数分类</vt:lpstr>
      <vt:lpstr>按功能分类        8088/8086典型指令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</vt:lpstr>
      <vt:lpstr>不同寻址方式对比</vt:lpstr>
      <vt:lpstr>寻址方式举例</vt:lpstr>
      <vt:lpstr>指令格式举例   PDP-11</vt:lpstr>
      <vt:lpstr>PDP-11指令集特点</vt:lpstr>
      <vt:lpstr>PDP-11寻址方式</vt:lpstr>
      <vt:lpstr>程序寄存器PC寻址</vt:lpstr>
      <vt:lpstr>MIPS 32指令格式（R型指令）</vt:lpstr>
      <vt:lpstr>MIPS指令格式</vt:lpstr>
      <vt:lpstr>MIPS指令格式 (R型指令)</vt:lpstr>
      <vt:lpstr>MIPS指令格式 (I、J型指令)</vt:lpstr>
      <vt:lpstr>MIPS寻址方式总结</vt:lpstr>
      <vt:lpstr>MARS</vt:lpstr>
      <vt:lpstr>X86指令格式   （最长15bytes）</vt:lpstr>
      <vt:lpstr>MIPS  X86  差异</vt:lpstr>
      <vt:lpstr>MIPS 32 &amp; ARMv8-32</vt:lpstr>
      <vt:lpstr>RISC-V</vt:lpstr>
      <vt:lpstr>MIPS 32 &amp; RISC-V</vt:lpstr>
      <vt:lpstr>指令格式设计</vt:lpstr>
      <vt:lpstr>指令格式设计举例</vt:lpstr>
      <vt:lpstr>指令格式设计举例</vt:lpstr>
      <vt:lpstr>2010研究生统考例题</vt:lpstr>
      <vt:lpstr>2010研究生统考例题</vt:lpstr>
      <vt:lpstr>2010研究生统考例题</vt:lpstr>
      <vt:lpstr>本章主要内容</vt:lpstr>
      <vt:lpstr>指令系统发展方向</vt:lpstr>
      <vt:lpstr>精减指令系统(RISC)</vt:lpstr>
      <vt:lpstr>作业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tiger</cp:lastModifiedBy>
  <cp:revision>1817</cp:revision>
  <cp:lastPrinted>2019-09-24T12:30:12Z</cp:lastPrinted>
  <dcterms:created xsi:type="dcterms:W3CDTF">2018-05-09T10:41:00Z</dcterms:created>
  <dcterms:modified xsi:type="dcterms:W3CDTF">2019-10-24T01:21:59Z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